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45"/>
  </p:notesMasterIdLst>
  <p:handoutMasterIdLst>
    <p:handoutMasterId r:id="rId46"/>
  </p:handoutMasterIdLst>
  <p:sldIdLst>
    <p:sldId id="394" r:id="rId4"/>
    <p:sldId id="531" r:id="rId5"/>
    <p:sldId id="532" r:id="rId6"/>
    <p:sldId id="533" r:id="rId7"/>
    <p:sldId id="534" r:id="rId8"/>
    <p:sldId id="535" r:id="rId9"/>
    <p:sldId id="536" r:id="rId10"/>
    <p:sldId id="537" r:id="rId11"/>
    <p:sldId id="538" r:id="rId12"/>
    <p:sldId id="539" r:id="rId13"/>
    <p:sldId id="540" r:id="rId14"/>
    <p:sldId id="541" r:id="rId15"/>
    <p:sldId id="542" r:id="rId16"/>
    <p:sldId id="543" r:id="rId17"/>
    <p:sldId id="544" r:id="rId18"/>
    <p:sldId id="545" r:id="rId19"/>
    <p:sldId id="547" r:id="rId20"/>
    <p:sldId id="548" r:id="rId21"/>
    <p:sldId id="549" r:id="rId22"/>
    <p:sldId id="550" r:id="rId23"/>
    <p:sldId id="551" r:id="rId24"/>
    <p:sldId id="552" r:id="rId25"/>
    <p:sldId id="553" r:id="rId26"/>
    <p:sldId id="554" r:id="rId27"/>
    <p:sldId id="555" r:id="rId28"/>
    <p:sldId id="556" r:id="rId29"/>
    <p:sldId id="557" r:id="rId30"/>
    <p:sldId id="558" r:id="rId31"/>
    <p:sldId id="559" r:id="rId32"/>
    <p:sldId id="560" r:id="rId33"/>
    <p:sldId id="561" r:id="rId34"/>
    <p:sldId id="562" r:id="rId35"/>
    <p:sldId id="563" r:id="rId36"/>
    <p:sldId id="564" r:id="rId37"/>
    <p:sldId id="565" r:id="rId38"/>
    <p:sldId id="566" r:id="rId39"/>
    <p:sldId id="567" r:id="rId40"/>
    <p:sldId id="568" r:id="rId41"/>
    <p:sldId id="422" r:id="rId42"/>
    <p:sldId id="499" r:id="rId43"/>
    <p:sldId id="569" r:id="rId4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419"/>
    <a:srgbClr val="FF4600"/>
    <a:srgbClr val="FF6757"/>
    <a:srgbClr val="FFCCCC"/>
    <a:srgbClr val="FFFFFF"/>
    <a:srgbClr val="F9FAAB"/>
    <a:srgbClr val="E85C0E"/>
    <a:srgbClr val="F9F0AB"/>
    <a:srgbClr val="F9E6AB"/>
    <a:srgbClr val="76769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26" autoAdjust="0"/>
    <p:restoredTop sz="94660" autoAdjust="0"/>
  </p:normalViewPr>
  <p:slideViewPr>
    <p:cSldViewPr>
      <p:cViewPr varScale="1">
        <p:scale>
          <a:sx n="69" d="100"/>
          <a:sy n="69" d="100"/>
        </p:scale>
        <p:origin x="-344" y="-8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9/18/2015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9/18/2015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90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610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529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9/18/2015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49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9/18/2015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9678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9/18/2015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04636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5202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8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9/18/2015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15746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itgeorge.net/" TargetMode="External"/><Relationship Id="rId3" Type="http://schemas.openxmlformats.org/officeDocument/2006/relationships/hyperlink" Target="http://www.codeplex.com/site/users/view/nakov" TargetMode="External"/><Relationship Id="rId7" Type="http://schemas.openxmlformats.org/officeDocument/2006/relationships/hyperlink" Target="http://todormitev.wordpress.com/" TargetMode="External"/><Relationship Id="rId2" Type="http://schemas.openxmlformats.org/officeDocument/2006/relationships/hyperlink" Target="https://github.com/nakov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avelkolev.com/" TargetMode="External"/><Relationship Id="rId11" Type="http://schemas.openxmlformats.org/officeDocument/2006/relationships/image" Target="../media/image30.jpeg"/><Relationship Id="rId5" Type="http://schemas.openxmlformats.org/officeDocument/2006/relationships/hyperlink" Target="http://www.totaloff.com/" TargetMode="External"/><Relationship Id="rId10" Type="http://schemas.openxmlformats.org/officeDocument/2006/relationships/image" Target="../media/image29.png"/><Relationship Id="rId4" Type="http://schemas.openxmlformats.org/officeDocument/2006/relationships/hyperlink" Target="http://code.google.com/u/107747831641274754501/" TargetMode="External"/><Relationship Id="rId9" Type="http://schemas.openxmlformats.org/officeDocument/2006/relationships/hyperlink" Target="http://veselinaraykova.wordpress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arieri.bg/forum" TargetMode="External"/><Relationship Id="rId2" Type="http://schemas.openxmlformats.org/officeDocument/2006/relationships/hyperlink" Target="http://www.bgrabotodatel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jobsagents.com/" TargetMode="External"/><Relationship Id="rId3" Type="http://schemas.openxmlformats.org/officeDocument/2006/relationships/hyperlink" Target="http://www.jobtiger.bg/" TargetMode="External"/><Relationship Id="rId7" Type="http://schemas.openxmlformats.org/officeDocument/2006/relationships/hyperlink" Target="http://www.zaplata.bg/" TargetMode="External"/><Relationship Id="rId2" Type="http://schemas.openxmlformats.org/officeDocument/2006/relationships/hyperlink" Target="http://www.jobs.b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buljobs.bg/" TargetMode="External"/><Relationship Id="rId5" Type="http://schemas.openxmlformats.org/officeDocument/2006/relationships/hyperlink" Target="http://www.rabota.bg/" TargetMode="External"/><Relationship Id="rId4" Type="http://schemas.openxmlformats.org/officeDocument/2006/relationships/hyperlink" Target="http://www.itjobs.bg/" TargetMode="External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career.fmi.uni-sofia.bg/" TargetMode="External"/><Relationship Id="rId7" Type="http://schemas.openxmlformats.org/officeDocument/2006/relationships/image" Target="../media/image43.jpeg"/><Relationship Id="rId2" Type="http://schemas.openxmlformats.org/officeDocument/2006/relationships/hyperlink" Target="https://softuni.bg/compani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ccd.unwe.bg/" TargetMode="External"/><Relationship Id="rId5" Type="http://schemas.openxmlformats.org/officeDocument/2006/relationships/hyperlink" Target="http://www.nbu.bg/index.php?l=264" TargetMode="External"/><Relationship Id="rId4" Type="http://schemas.openxmlformats.org/officeDocument/2006/relationships/hyperlink" Target="http://career.tu-sofia.bg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tudsavet.org/" TargetMode="External"/><Relationship Id="rId2" Type="http://schemas.openxmlformats.org/officeDocument/2006/relationships/hyperlink" Target="http://www.studentskisavet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hyperlink" Target="http://fss.fmi.uni-sofia.bg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bulwork.net/" TargetMode="External"/><Relationship Id="rId3" Type="http://schemas.openxmlformats.org/officeDocument/2006/relationships/hyperlink" Target="http://www.manpower.bg/" TargetMode="External"/><Relationship Id="rId7" Type="http://schemas.openxmlformats.org/officeDocument/2006/relationships/hyperlink" Target="http://jobspace.bg/" TargetMode="External"/><Relationship Id="rId2" Type="http://schemas.openxmlformats.org/officeDocument/2006/relationships/hyperlink" Target="http://www.adeccobulgaria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jobtiger.bg/" TargetMode="External"/><Relationship Id="rId5" Type="http://schemas.openxmlformats.org/officeDocument/2006/relationships/hyperlink" Target="http://www.hrcr.bg/" TargetMode="External"/><Relationship Id="rId4" Type="http://schemas.openxmlformats.org/officeDocument/2006/relationships/hyperlink" Target="http://www.talenthunter-bg.com/" TargetMode="External"/><Relationship Id="rId9" Type="http://schemas.openxmlformats.org/officeDocument/2006/relationships/image" Target="../media/image46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mailto:ivan.k.ivanov@gmail.com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64.png"/><Relationship Id="rId18" Type="http://schemas.openxmlformats.org/officeDocument/2006/relationships/hyperlink" Target="http://www.infragistics.com/" TargetMode="External"/><Relationship Id="rId3" Type="http://schemas.openxmlformats.org/officeDocument/2006/relationships/hyperlink" Target="https://softuni.bg/courses/teamwork-and-personal-skills/" TargetMode="External"/><Relationship Id="rId21" Type="http://schemas.openxmlformats.org/officeDocument/2006/relationships/image" Target="../media/image68.png"/><Relationship Id="rId7" Type="http://schemas.openxmlformats.org/officeDocument/2006/relationships/image" Target="../media/image61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2.xml"/><Relationship Id="rId16" Type="http://schemas.openxmlformats.org/officeDocument/2006/relationships/hyperlink" Target="http://www.indeavr.com/" TargetMode="External"/><Relationship Id="rId20" Type="http://schemas.openxmlformats.org/officeDocument/2006/relationships/hyperlink" Target="http://netpeak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63.png"/><Relationship Id="rId5" Type="http://schemas.openxmlformats.org/officeDocument/2006/relationships/image" Target="../media/image60.png"/><Relationship Id="rId15" Type="http://schemas.openxmlformats.org/officeDocument/2006/relationships/image" Target="../media/image65.png"/><Relationship Id="rId23" Type="http://schemas.openxmlformats.org/officeDocument/2006/relationships/image" Target="../media/image69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67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62.png"/><Relationship Id="rId14" Type="http://schemas.openxmlformats.org/officeDocument/2006/relationships/hyperlink" Target="http://www.superhosting.bg/" TargetMode="External"/><Relationship Id="rId22" Type="http://schemas.openxmlformats.org/officeDocument/2006/relationships/hyperlink" Target="http://www.milestonesys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7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courses" TargetMode="External"/><Relationship Id="rId2" Type="http://schemas.openxmlformats.org/officeDocument/2006/relationships/hyperlink" Target="https://softuni.bg/trainings/courses/li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softuni.bg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609601"/>
            <a:ext cx="7915742" cy="1628752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Finding a </a:t>
            </a:r>
            <a:r>
              <a:rPr lang="en-US" dirty="0" smtClean="0"/>
              <a:t>Job</a:t>
            </a:r>
            <a:r>
              <a:rPr lang="bg-BG" dirty="0" smtClean="0"/>
              <a:t/>
            </a:r>
            <a:br>
              <a:rPr lang="bg-BG" dirty="0" smtClean="0"/>
            </a:br>
            <a:r>
              <a:rPr lang="en-US" dirty="0" smtClean="0"/>
              <a:t>in </a:t>
            </a:r>
            <a:r>
              <a:rPr lang="en-US" dirty="0"/>
              <a:t>the </a:t>
            </a:r>
            <a:r>
              <a:rPr lang="en-US" dirty="0" smtClean="0"/>
              <a:t>Software Industry</a:t>
            </a:r>
            <a:endParaRPr lang="en-US" dirty="0">
              <a:solidFill>
                <a:srgbClr val="F3BE60"/>
              </a:solidFill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2403451"/>
            <a:ext cx="7915741" cy="1330349"/>
          </a:xfrm>
        </p:spPr>
        <p:txBody>
          <a:bodyPr>
            <a:normAutofit/>
          </a:bodyPr>
          <a:lstStyle/>
          <a:p>
            <a:r>
              <a:rPr lang="en-US" dirty="0"/>
              <a:t>Good and Bad </a:t>
            </a:r>
            <a:r>
              <a:rPr lang="en-US" dirty="0" smtClean="0"/>
              <a:t>Practices</a:t>
            </a:r>
            <a:br>
              <a:rPr lang="en-US" dirty="0" smtClean="0"/>
            </a:br>
            <a:r>
              <a:rPr lang="en-US" dirty="0" smtClean="0"/>
              <a:t>The Job Application Process</a:t>
            </a:r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154033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9812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7" name="Picture 2" descr="http://www.forcareersinfo.info/images/career/career_250x25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719" y="5061712"/>
            <a:ext cx="1289871" cy="1045049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://www.manager.bg/sites/default/files/news_photos/job-interview_0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250" y="5038724"/>
            <a:ext cx="1491717" cy="1045049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8372028" y="3648338"/>
            <a:ext cx="1859845" cy="1639818"/>
            <a:chOff x="196850" y="1273175"/>
            <a:chExt cx="2438400" cy="2438400"/>
          </a:xfrm>
        </p:grpSpPr>
        <p:pic>
          <p:nvPicPr>
            <p:cNvPr id="21" name="Picture 2" descr="document, file, find, search, text ico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50" y="1273175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1079500" y="1717814"/>
              <a:ext cx="1106393" cy="707886"/>
            </a:xfrm>
            <a:prstGeom prst="rect">
              <a:avLst/>
            </a:prstGeom>
            <a:noFill/>
            <a:scene3d>
              <a:camera prst="orthographicFront">
                <a:rot lat="19915873" lon="2177063" rev="19683200"/>
              </a:camera>
              <a:lightRig rig="threePt" dir="t"/>
            </a:scene3d>
          </p:spPr>
          <p:txBody>
            <a:bodyPr wrap="none" rtlCol="0">
              <a:spAutoFit/>
              <a:scene3d>
                <a:camera prst="perspectiveContrastingLeftFacing"/>
                <a:lightRig rig="threePt" dir="t"/>
              </a:scene3d>
            </a:bodyPr>
            <a:lstStyle/>
            <a:p>
              <a:r>
                <a:rPr lang="en-US" sz="4000" b="1" spc="50" dirty="0" smtClean="0">
                  <a:ln w="12700" cmpd="sng">
                    <a:solidFill>
                      <a:schemeClr val="accent6">
                        <a:satMod val="120000"/>
                        <a:shade val="80000"/>
                      </a:schemeClr>
                    </a:solidFill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JOB</a:t>
              </a:r>
              <a:endParaRPr lang="en-US" sz="40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softuni.bg</a:t>
            </a:r>
            <a:endParaRPr lang="en-US" dirty="0"/>
          </a:p>
        </p:txBody>
      </p:sp>
      <p:pic>
        <p:nvPicPr>
          <p:cNvPr id="15" name="Picture 14" descr="http://softuni.bg" title="SoftUni Code Wizard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22612" y="3813608"/>
            <a:ext cx="2358616" cy="258842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76164">
            <a:off x="4460575" y="3737985"/>
            <a:ext cx="2498749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Teamwork </a:t>
            </a: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and</a:t>
            </a:r>
            <a:endParaRPr lang="bg-BG" b="1" spc="50" dirty="0" smtClean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Personal Skills</a:t>
            </a: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05000"/>
              </a:lnSpc>
            </a:pPr>
            <a:r>
              <a:rPr lang="en-US" sz="3500" dirty="0" smtClean="0"/>
              <a:t>Ask yourself:</a:t>
            </a:r>
          </a:p>
          <a:p>
            <a:pPr lvl="1"/>
            <a:r>
              <a:rPr lang="en-US" dirty="0" smtClean="0"/>
              <a:t>H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ow am I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different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than the other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50</a:t>
            </a:r>
            <a:r>
              <a:rPr lang="en-US" dirty="0" smtClean="0"/>
              <a:t> candidates for the same job?</a:t>
            </a:r>
          </a:p>
          <a:p>
            <a:pPr lvl="1">
              <a:lnSpc>
                <a:spcPct val="105000"/>
              </a:lnSpc>
            </a:pPr>
            <a:r>
              <a:rPr lang="en-US" dirty="0" smtClean="0"/>
              <a:t>Do I have better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skills</a:t>
            </a:r>
            <a:r>
              <a:rPr lang="en-US" dirty="0" smtClean="0"/>
              <a:t> than them</a:t>
            </a:r>
            <a:r>
              <a:rPr lang="bg-BG" dirty="0" smtClean="0"/>
              <a:t>?</a:t>
            </a:r>
          </a:p>
          <a:p>
            <a:pPr lvl="2">
              <a:lnSpc>
                <a:spcPct val="105000"/>
              </a:lnSpc>
            </a:pPr>
            <a:r>
              <a:rPr lang="en-US" dirty="0" smtClean="0"/>
              <a:t>If not, how could I improve my skills</a:t>
            </a:r>
            <a:r>
              <a:rPr lang="bg-BG" dirty="0" smtClean="0"/>
              <a:t>?</a:t>
            </a:r>
          </a:p>
          <a:p>
            <a:pPr lvl="1">
              <a:lnSpc>
                <a:spcPct val="105000"/>
              </a:lnSpc>
            </a:pPr>
            <a:r>
              <a:rPr lang="en-US" dirty="0" smtClean="0"/>
              <a:t>Do I have any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experience</a:t>
            </a:r>
            <a:r>
              <a:rPr lang="bg-BG" dirty="0" smtClean="0"/>
              <a:t>?</a:t>
            </a:r>
          </a:p>
          <a:p>
            <a:pPr lvl="2">
              <a:lnSpc>
                <a:spcPct val="105000"/>
              </a:lnSpc>
            </a:pPr>
            <a:r>
              <a:rPr lang="en-US" dirty="0" smtClean="0"/>
              <a:t>If not, how could I gain some</a:t>
            </a:r>
            <a:r>
              <a:rPr lang="bg-BG" dirty="0" smtClean="0"/>
              <a:t>?</a:t>
            </a:r>
          </a:p>
          <a:p>
            <a:pPr lvl="2">
              <a:lnSpc>
                <a:spcPct val="105000"/>
              </a:lnSpc>
            </a:pPr>
            <a:r>
              <a:rPr lang="en-US" dirty="0" smtClean="0"/>
              <a:t>Can I start some project to gain experience</a:t>
            </a:r>
            <a:r>
              <a:rPr lang="bg-BG" dirty="0" smtClean="0"/>
              <a:t>?</a:t>
            </a:r>
          </a:p>
          <a:p>
            <a:pPr lvl="1">
              <a:lnSpc>
                <a:spcPct val="105000"/>
              </a:lnSpc>
            </a:pPr>
            <a:r>
              <a:rPr lang="en-US" dirty="0" smtClean="0"/>
              <a:t>Have I prepared my job application carefully</a:t>
            </a:r>
            <a:r>
              <a:rPr lang="bg-BG" dirty="0" smtClean="0"/>
              <a:t>?</a:t>
            </a:r>
          </a:p>
          <a:p>
            <a:pPr lvl="1">
              <a:lnSpc>
                <a:spcPct val="105000"/>
              </a:lnSpc>
            </a:pPr>
            <a:r>
              <a:rPr lang="en-US" dirty="0" smtClean="0"/>
              <a:t>Do I have awards, certificates, endorsements</a:t>
            </a:r>
            <a:r>
              <a:rPr lang="bg-BG" dirty="0" smtClean="0"/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for Starting a Job </a:t>
            </a:r>
            <a:r>
              <a:rPr lang="en-US" dirty="0" smtClean="0"/>
              <a:t>(3)</a:t>
            </a:r>
            <a:endParaRPr lang="en-US" dirty="0"/>
          </a:p>
        </p:txBody>
      </p:sp>
      <p:pic>
        <p:nvPicPr>
          <p:cNvPr id="4098" name="Picture 2" descr="centang, check, checklist, equiry, list, poll, task, test, todo, writ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4700">
            <a:off x="8554860" y="3299684"/>
            <a:ext cx="2423103" cy="242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Create your own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developer profile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E.g. in </a:t>
            </a:r>
            <a:r>
              <a:rPr lang="en-US" dirty="0" smtClean="0">
                <a:hlinkClick r:id="rId2"/>
              </a:rPr>
              <a:t>GitHub</a:t>
            </a:r>
            <a:r>
              <a:rPr lang="en-US" dirty="0" smtClean="0"/>
              <a:t> / </a:t>
            </a:r>
            <a:r>
              <a:rPr lang="en-US" dirty="0" smtClean="0">
                <a:hlinkClick r:id="rId3"/>
              </a:rPr>
              <a:t>CodePlex</a:t>
            </a:r>
            <a:r>
              <a:rPr lang="en-US" dirty="0" smtClean="0"/>
              <a:t> / </a:t>
            </a:r>
            <a:r>
              <a:rPr lang="en-US" dirty="0" smtClean="0">
                <a:hlinkClick r:id="rId4"/>
              </a:rPr>
              <a:t>Google Code</a:t>
            </a:r>
            <a:endParaRPr lang="en-US" dirty="0" smtClean="0"/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Upload your projects online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Ensure your projects look well (code quality)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Start your own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web site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blog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Show your expertise to the world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Ensure your site looks well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Examples: </a:t>
            </a:r>
            <a:r>
              <a:rPr lang="en-US" dirty="0" smtClean="0">
                <a:hlinkClick r:id="rId5"/>
              </a:rPr>
              <a:t>totaloff.com</a:t>
            </a:r>
            <a:r>
              <a:rPr lang="en-US" dirty="0" smtClean="0"/>
              <a:t>, </a:t>
            </a:r>
            <a:r>
              <a:rPr lang="en-US" dirty="0" smtClean="0">
                <a:hlinkClick r:id="rId6"/>
              </a:rPr>
              <a:t>pavelkolev.com</a:t>
            </a:r>
            <a:r>
              <a:rPr lang="en-US" dirty="0" smtClean="0"/>
              <a:t>, </a:t>
            </a:r>
            <a:r>
              <a:rPr lang="en-US" dirty="0" smtClean="0">
                <a:hlinkClick r:id="rId7"/>
              </a:rPr>
              <a:t>todormitev.wordpress.com</a:t>
            </a:r>
            <a:r>
              <a:rPr lang="en-US" dirty="0" smtClean="0"/>
              <a:t>, </a:t>
            </a:r>
            <a:r>
              <a:rPr lang="en-US" dirty="0" smtClean="0">
                <a:hlinkClick r:id="rId8"/>
              </a:rPr>
              <a:t>itgeorge.net</a:t>
            </a:r>
            <a:r>
              <a:rPr lang="en-US" dirty="0" smtClean="0"/>
              <a:t>, </a:t>
            </a:r>
            <a:r>
              <a:rPr lang="en-US" dirty="0" smtClean="0">
                <a:hlinkClick r:id="rId9"/>
              </a:rPr>
              <a:t>veselinaraykova.wordpress.com</a:t>
            </a:r>
            <a:endParaRPr lang="bg-BG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for Starting a Job </a:t>
            </a:r>
            <a:r>
              <a:rPr lang="en-US" dirty="0" smtClean="0"/>
              <a:t>(4)</a:t>
            </a:r>
            <a:endParaRPr lang="en-US" dirty="0"/>
          </a:p>
        </p:txBody>
      </p:sp>
      <p:pic>
        <p:nvPicPr>
          <p:cNvPr id="4098" name="Picture 2" descr="http://www.inqbation.com/wp-content/uploads/2014/02/github-logo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1561942"/>
            <a:ext cx="2978825" cy="1181258"/>
          </a:xfrm>
          <a:prstGeom prst="roundRect">
            <a:avLst>
              <a:gd name="adj" fmla="val 501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friendsfitnessco.com/wp-content/uploads/2009/10/blog-icon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181" y="3733800"/>
            <a:ext cx="2480485" cy="2480483"/>
          </a:xfrm>
          <a:prstGeom prst="roundRect">
            <a:avLst>
              <a:gd name="adj" fmla="val 501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877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6812" y="3774284"/>
            <a:ext cx="6096000" cy="1600198"/>
          </a:xfrm>
        </p:spPr>
        <p:txBody>
          <a:bodyPr/>
          <a:lstStyle/>
          <a:p>
            <a:pPr>
              <a:tabLst/>
            </a:pPr>
            <a:r>
              <a:rPr lang="en-US" dirty="0" smtClean="0"/>
              <a:t>Where and How to Search for a Job</a:t>
            </a:r>
            <a:r>
              <a:rPr lang="bg-BG" dirty="0" smtClean="0"/>
              <a:t>?</a:t>
            </a: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49812" y="5498304"/>
            <a:ext cx="6350000" cy="673896"/>
          </a:xfrm>
        </p:spPr>
        <p:txBody>
          <a:bodyPr/>
          <a:lstStyle/>
          <a:p>
            <a:r>
              <a:rPr lang="en-US" dirty="0" smtClean="0"/>
              <a:t>Guidelines for Job Seekers</a:t>
            </a:r>
            <a:endParaRPr lang="en-US" dirty="0"/>
          </a:p>
        </p:txBody>
      </p:sp>
      <p:pic>
        <p:nvPicPr>
          <p:cNvPr id="2050" name="Picture 2" descr="http://www.adcet.edu.au/Admin/UploadedFiles/Images/Photos/person%20question_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56825" y="1524000"/>
            <a:ext cx="1352387" cy="1924169"/>
          </a:xfrm>
          <a:prstGeom prst="roundRect">
            <a:avLst>
              <a:gd name="adj" fmla="val 376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www.micfo.com/blog/wp-content/uploads/2010/09/Job-Offer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58" y="1066800"/>
            <a:ext cx="3305863" cy="4952956"/>
          </a:xfrm>
          <a:prstGeom prst="roundRect">
            <a:avLst>
              <a:gd name="adj" fmla="val 7100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isestartupblog.com/wp-content/uploads/2010/05/how-to-get-hired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561012" y="535546"/>
            <a:ext cx="2133600" cy="2817254"/>
          </a:xfrm>
          <a:prstGeom prst="roundRect">
            <a:avLst>
              <a:gd name="adj" fmla="val 7100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40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Researching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job market </a:t>
            </a:r>
            <a:r>
              <a:rPr lang="en-US" dirty="0" smtClean="0"/>
              <a:t>is important</a:t>
            </a:r>
            <a:endParaRPr lang="bg-BG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Review the job offers from the last 3 months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Who are the most active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employers</a:t>
            </a:r>
            <a:r>
              <a:rPr lang="en-US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What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skills</a:t>
            </a:r>
            <a:r>
              <a:rPr lang="en-US" dirty="0" smtClean="0"/>
              <a:t> these employers need?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Research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job positions</a:t>
            </a: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What are </a:t>
            </a:r>
            <a:r>
              <a:rPr lang="en-US" dirty="0"/>
              <a:t>the most </a:t>
            </a:r>
            <a:r>
              <a:rPr lang="en-US" dirty="0" smtClean="0"/>
              <a:t>offered job positions?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Did you find job offers for the position you want?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E.g. you may want to become game developer but does the industry need game developers?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the Job Market</a:t>
            </a:r>
            <a:endParaRPr lang="en-US" dirty="0"/>
          </a:p>
        </p:txBody>
      </p:sp>
      <p:pic>
        <p:nvPicPr>
          <p:cNvPr id="6146" name="Picture 2" descr="http://mbahighway.com/wp-content/uploads/Job-Marke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226" y="1600200"/>
            <a:ext cx="2746676" cy="252602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79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good employer </a:t>
            </a:r>
            <a:r>
              <a:rPr lang="en-US" dirty="0"/>
              <a:t>and how to identify it</a:t>
            </a:r>
            <a:r>
              <a:rPr lang="bg-BG" dirty="0"/>
              <a:t>?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best reference are insiders in the company</a:t>
            </a:r>
            <a:r>
              <a:rPr lang="bg-BG" dirty="0" smtClean="0"/>
              <a:t>!</a:t>
            </a:r>
          </a:p>
          <a:p>
            <a:pPr lvl="2"/>
            <a:r>
              <a:rPr lang="en-US" dirty="0" smtClean="0"/>
              <a:t>Several insiders are even better</a:t>
            </a:r>
            <a:endParaRPr lang="bg-BG" dirty="0"/>
          </a:p>
          <a:p>
            <a:pPr lvl="1"/>
            <a:r>
              <a:rPr lang="en-US" dirty="0" smtClean="0"/>
              <a:t>Generally, companies from West Europe / USA / Canada are better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Best employers demonstrate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professionalism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everywhere</a:t>
            </a:r>
          </a:p>
          <a:p>
            <a:pPr lvl="2"/>
            <a:r>
              <a:rPr lang="en-US" dirty="0" smtClean="0"/>
              <a:t>Carefully written job description, emails, positive attitude in phone calls, clear expectations, etc.</a:t>
            </a:r>
          </a:p>
          <a:p>
            <a:pPr lvl="2"/>
            <a:r>
              <a:rPr lang="en-US" dirty="0" smtClean="0"/>
              <a:t>Have good reputation – positive comments in public sites, forums, and message boards</a:t>
            </a:r>
            <a:endParaRPr lang="bg-BG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Employers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412" y="1295400"/>
            <a:ext cx="1676545" cy="15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700" dirty="0"/>
              <a:t>What is a </a:t>
            </a:r>
            <a:r>
              <a:rPr lang="en-US" sz="3700" dirty="0" smtClean="0">
                <a:solidFill>
                  <a:schemeClr val="tx2">
                    <a:lumMod val="75000"/>
                  </a:schemeClr>
                </a:solidFill>
              </a:rPr>
              <a:t>bad employer </a:t>
            </a:r>
            <a:r>
              <a:rPr lang="en-US" sz="3700" dirty="0"/>
              <a:t>and how to identify it</a:t>
            </a:r>
            <a:r>
              <a:rPr lang="bg-BG" sz="3700" dirty="0"/>
              <a:t>?</a:t>
            </a:r>
          </a:p>
          <a:p>
            <a:pPr lvl="1">
              <a:lnSpc>
                <a:spcPct val="100000"/>
              </a:lnSpc>
            </a:pPr>
            <a:r>
              <a:rPr lang="en-US" sz="3500" dirty="0" smtClean="0"/>
              <a:t>Beware of amateur / garage companies</a:t>
            </a:r>
          </a:p>
          <a:p>
            <a:pPr lvl="2">
              <a:lnSpc>
                <a:spcPct val="100000"/>
              </a:lnSpc>
            </a:pPr>
            <a:r>
              <a:rPr lang="bg-BG" sz="3200" dirty="0" smtClean="0"/>
              <a:t>"</a:t>
            </a:r>
            <a:r>
              <a:rPr lang="en-US" sz="3200" dirty="0" smtClean="0"/>
              <a:t>Garage company</a:t>
            </a:r>
            <a:r>
              <a:rPr lang="bg-BG" sz="3200" dirty="0" smtClean="0"/>
              <a:t>" </a:t>
            </a:r>
            <a:r>
              <a:rPr lang="en-US" sz="3200" dirty="0" smtClean="0"/>
              <a:t>is not a </a:t>
            </a:r>
            <a:r>
              <a:rPr lang="bg-BG" sz="3200" dirty="0" smtClean="0"/>
              <a:t>"</a:t>
            </a:r>
            <a:r>
              <a:rPr lang="en-US" sz="3200" dirty="0" smtClean="0"/>
              <a:t>small company</a:t>
            </a:r>
            <a:r>
              <a:rPr lang="bg-BG" sz="3200" dirty="0" smtClean="0"/>
              <a:t>"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500" dirty="0" smtClean="0"/>
              <a:t>Beware </a:t>
            </a:r>
            <a:r>
              <a:rPr lang="en-US" sz="3500" dirty="0"/>
              <a:t>of high employee </a:t>
            </a:r>
            <a:r>
              <a:rPr lang="en-US" sz="3500" dirty="0" smtClean="0"/>
              <a:t>turnover</a:t>
            </a:r>
          </a:p>
          <a:p>
            <a:pPr lvl="1">
              <a:lnSpc>
                <a:spcPct val="100000"/>
              </a:lnSpc>
            </a:pPr>
            <a:r>
              <a:rPr lang="en-US" sz="3500" dirty="0" smtClean="0"/>
              <a:t>Beware </a:t>
            </a:r>
            <a:r>
              <a:rPr lang="en-US" sz="3500" dirty="0"/>
              <a:t>of </a:t>
            </a:r>
            <a:r>
              <a:rPr lang="en-US" sz="3500" dirty="0" smtClean="0"/>
              <a:t>state / government companies and</a:t>
            </a:r>
            <a:br>
              <a:rPr lang="en-US" sz="3500" dirty="0" smtClean="0"/>
            </a:br>
            <a:r>
              <a:rPr lang="en-US" sz="3500" dirty="0" smtClean="0"/>
              <a:t>companies </a:t>
            </a:r>
            <a:r>
              <a:rPr lang="en-US" sz="3500" dirty="0"/>
              <a:t>working on government </a:t>
            </a:r>
            <a:r>
              <a:rPr lang="en-US" sz="3500" dirty="0" smtClean="0"/>
              <a:t>projects</a:t>
            </a:r>
          </a:p>
          <a:p>
            <a:pPr lvl="1">
              <a:lnSpc>
                <a:spcPct val="100000"/>
              </a:lnSpc>
            </a:pPr>
            <a:r>
              <a:rPr lang="en-US" sz="3500" dirty="0"/>
              <a:t>Beware of Greeks and Israeli employers</a:t>
            </a:r>
          </a:p>
          <a:p>
            <a:pPr lvl="1">
              <a:lnSpc>
                <a:spcPct val="100000"/>
              </a:lnSpc>
            </a:pPr>
            <a:r>
              <a:rPr lang="en-US" sz="3500" dirty="0" smtClean="0"/>
              <a:t>Beware </a:t>
            </a:r>
            <a:r>
              <a:rPr lang="en-US" sz="3500" dirty="0"/>
              <a:t>of companies managed by </a:t>
            </a:r>
            <a:r>
              <a:rPr lang="en-US" sz="3500" dirty="0" smtClean="0"/>
              <a:t>incompetent</a:t>
            </a:r>
            <a:br>
              <a:rPr lang="en-US" sz="3500" dirty="0" smtClean="0"/>
            </a:br>
            <a:r>
              <a:rPr lang="en-US" sz="3500" dirty="0" smtClean="0"/>
              <a:t>people </a:t>
            </a:r>
            <a:r>
              <a:rPr lang="en-US" sz="3500" dirty="0"/>
              <a:t>– you could notice this at the interview</a:t>
            </a:r>
          </a:p>
          <a:p>
            <a:pPr lvl="1">
              <a:lnSpc>
                <a:spcPct val="100000"/>
              </a:lnSpc>
            </a:pPr>
            <a:r>
              <a:rPr lang="en-US" sz="3500" dirty="0"/>
              <a:t>Beware </a:t>
            </a:r>
            <a:r>
              <a:rPr lang="en-US" sz="3500" dirty="0" smtClean="0"/>
              <a:t>of organizational anarchy</a:t>
            </a:r>
            <a:endParaRPr lang="bg-BG" sz="35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Bad Employers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162" y="4558374"/>
            <a:ext cx="1693014" cy="1766226"/>
          </a:xfrm>
          <a:prstGeom prst="rect">
            <a:avLst/>
          </a:prstGeom>
          <a:effectLst>
            <a:glow rad="152400">
              <a:srgbClr val="FFCCCC">
                <a:alpha val="40000"/>
              </a:srgbClr>
            </a:glow>
          </a:effectLst>
        </p:spPr>
      </p:pic>
      <p:pic>
        <p:nvPicPr>
          <p:cNvPr id="8196" name="Picture 4" descr="http://ix23.com/blogs/caveman-chuck/files/2012/12/bullshit-alert_001_200x26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337" y="1600200"/>
            <a:ext cx="1788664" cy="2343150"/>
          </a:xfrm>
          <a:prstGeom prst="rect">
            <a:avLst/>
          </a:prstGeom>
          <a:effectLst>
            <a:glow rad="152400">
              <a:srgbClr val="FFCCCC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31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Use carefully sites </a:t>
            </a:r>
            <a:r>
              <a:rPr lang="en-US" dirty="0" smtClean="0"/>
              <a:t>like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hlinkClick r:id="rId2"/>
              </a:rPr>
              <a:t>www.bgrabotodatel.com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>
                <a:hlinkClick r:id="rId3"/>
              </a:rPr>
              <a:t>www.karieri.bg/forum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Why?</a:t>
            </a:r>
            <a:endParaRPr lang="bg-BG" dirty="0"/>
          </a:p>
          <a:p>
            <a:pPr lvl="1">
              <a:lnSpc>
                <a:spcPct val="110000"/>
              </a:lnSpc>
            </a:pPr>
            <a:r>
              <a:rPr lang="en-US" dirty="0"/>
              <a:t>Traditionally most comments come from haters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These sites can be easily tricked / manipulated!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Employees fired due to incompetence, always put negative comments against their former </a:t>
            </a:r>
            <a:r>
              <a:rPr lang="en-US" dirty="0" smtClean="0"/>
              <a:t>employer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Employers Rankings</a:t>
            </a:r>
          </a:p>
        </p:txBody>
      </p:sp>
      <p:pic>
        <p:nvPicPr>
          <p:cNvPr id="9218" name="Picture 2" descr="http://www.ipagepro.com/updatebusinesslisting/logos/businessman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162" y="1181099"/>
            <a:ext cx="2381250" cy="2324101"/>
          </a:xfrm>
          <a:prstGeom prst="roundRect">
            <a:avLst>
              <a:gd name="adj" fmla="val 433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06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Job searching in the software industry has many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channels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Public job Web sites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Network of friends / colleagues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University career centers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Career events</a:t>
            </a:r>
            <a:r>
              <a:rPr lang="bg-BG" dirty="0" smtClean="0"/>
              <a:t> (</a:t>
            </a:r>
            <a:r>
              <a:rPr lang="en-US" dirty="0" smtClean="0"/>
              <a:t>job fairs)</a:t>
            </a:r>
            <a:endParaRPr lang="bg-BG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Recruitment agencies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Direct contact with the employer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 Search Channels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923212" y="2362200"/>
            <a:ext cx="2752726" cy="3535269"/>
            <a:chOff x="6400800" y="2286000"/>
            <a:chExt cx="2143125" cy="3535269"/>
          </a:xfrm>
        </p:grpSpPr>
        <p:pic>
          <p:nvPicPr>
            <p:cNvPr id="2050" name="Picture 2" descr="http://t3.gstatic.com/images?q=tbn:ANd9GcSQzk1UlE0ili-V81g8HWRwOpDbJOaOiXOq8eAamkjBnO-79aTznA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0800" y="2286000"/>
              <a:ext cx="2143125" cy="2143125"/>
            </a:xfrm>
            <a:prstGeom prst="roundRect">
              <a:avLst>
                <a:gd name="adj" fmla="val 5408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find, goggle, magnifying glass, search, zoom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45345">
              <a:off x="6599332" y="4124169"/>
              <a:ext cx="1697098" cy="1697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 rot="20427956">
              <a:off x="6838154" y="4249358"/>
              <a:ext cx="721601" cy="646331"/>
            </a:xfrm>
            <a:prstGeom prst="rect">
              <a:avLst/>
            </a:prstGeom>
            <a:noFill/>
            <a:scene3d>
              <a:camera prst="orthographicFront">
                <a:rot lat="19915873" lon="2177063" rev="19683200"/>
              </a:camera>
              <a:lightRig rig="threePt" dir="t"/>
            </a:scene3d>
          </p:spPr>
          <p:txBody>
            <a:bodyPr wrap="none" rtlCol="0">
              <a:spAutoFit/>
              <a:scene3d>
                <a:camera prst="perspectiveContrastingLeftFacing"/>
                <a:lightRig rig="threePt" dir="t"/>
              </a:scene3d>
            </a:bodyPr>
            <a:lstStyle/>
            <a:p>
              <a:r>
                <a:rPr lang="en-US" sz="3600" b="1" spc="50" dirty="0">
                  <a:ln w="12700" cmpd="sng">
                    <a:solidFill>
                      <a:schemeClr val="accent6">
                        <a:satMod val="120000"/>
                        <a:shade val="80000"/>
                      </a:schemeClr>
                    </a:solidFill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JOB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885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Jobs sites (targeting the Bulgarian IT industry)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hlinkClick r:id="rId2"/>
              </a:rPr>
              <a:t>www.jobs.bg</a:t>
            </a:r>
            <a:endParaRPr lang="bg-BG" dirty="0" smtClean="0"/>
          </a:p>
          <a:p>
            <a:pPr lvl="1">
              <a:lnSpc>
                <a:spcPct val="100000"/>
              </a:lnSpc>
            </a:pPr>
            <a:r>
              <a:rPr lang="en-US" dirty="0">
                <a:hlinkClick r:id="rId3"/>
              </a:rPr>
              <a:t>www.jobtiger.bg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 smtClean="0">
                <a:hlinkClick r:id="rId4"/>
              </a:rPr>
              <a:t>www.itjobs.bg</a:t>
            </a:r>
            <a:endParaRPr lang="bg-BG" dirty="0" smtClean="0"/>
          </a:p>
          <a:p>
            <a:pPr lvl="1">
              <a:lnSpc>
                <a:spcPct val="100000"/>
              </a:lnSpc>
            </a:pPr>
            <a:r>
              <a:rPr lang="en-US" dirty="0" smtClean="0">
                <a:hlinkClick r:id="rId5"/>
              </a:rPr>
              <a:t>www.rabota.bg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>
                <a:hlinkClick r:id="rId6"/>
              </a:rPr>
              <a:t>www.buljobs.bg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>
                <a:hlinkClick r:id="rId7"/>
              </a:rPr>
              <a:t>www.zaplata.bg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>
                <a:hlinkClick r:id="rId8"/>
              </a:rPr>
              <a:t>www.jobsagents.com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Job Sites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99012" y="2411104"/>
            <a:ext cx="5257800" cy="40386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/>
            </a:lvl1pPr>
            <a:lvl2pPr lvl="1" indent="-231606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spcBef>
                <a:spcPts val="1200"/>
              </a:spcBef>
            </a:pPr>
            <a:r>
              <a:rPr lang="en-US" dirty="0"/>
              <a:t>The list is not complete and not exhaustive</a:t>
            </a:r>
            <a:endParaRPr lang="bg-BG" dirty="0"/>
          </a:p>
          <a:p>
            <a:pPr>
              <a:spcBef>
                <a:spcPts val="1200"/>
              </a:spcBef>
            </a:pPr>
            <a:r>
              <a:rPr lang="en-US" dirty="0"/>
              <a:t>Job sites constantly change</a:t>
            </a:r>
          </a:p>
          <a:p>
            <a:pPr>
              <a:spcBef>
                <a:spcPts val="1200"/>
              </a:spcBef>
            </a:pPr>
            <a:r>
              <a:rPr lang="en-US" dirty="0"/>
              <a:t>Search in Google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E.g. try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job JavaScript developer</a:t>
            </a:r>
            <a:r>
              <a:rPr lang="en-US" dirty="0"/>
              <a:t>" or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job C#</a:t>
            </a:r>
            <a:r>
              <a:rPr lang="en-US" dirty="0"/>
              <a:t>"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57" y="1447800"/>
            <a:ext cx="1939955" cy="199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4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Ask your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friends </a:t>
            </a:r>
            <a:r>
              <a:rPr lang="en-US" dirty="0" smtClean="0"/>
              <a:t>/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colleagues</a:t>
            </a:r>
            <a:r>
              <a:rPr lang="en-US" dirty="0" smtClean="0"/>
              <a:t> /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fellows</a:t>
            </a:r>
          </a:p>
          <a:p>
            <a:pPr lvl="1"/>
            <a:r>
              <a:rPr lang="en-US" dirty="0" smtClean="0"/>
              <a:t>Many job offers are offered privately only</a:t>
            </a:r>
          </a:p>
          <a:p>
            <a:pPr lvl="1"/>
            <a:r>
              <a:rPr lang="en-US" dirty="0" smtClean="0"/>
              <a:t>Send email to all your friends / colleagues</a:t>
            </a:r>
            <a:endParaRPr lang="bg-BG" dirty="0" smtClean="0"/>
          </a:p>
          <a:p>
            <a:pPr lvl="1"/>
            <a:r>
              <a:rPr lang="en-US" dirty="0" smtClean="0"/>
              <a:t>Use your contacts in Facebook</a:t>
            </a:r>
          </a:p>
          <a:p>
            <a:pPr lvl="1"/>
            <a:r>
              <a:rPr lang="en-US" dirty="0" smtClean="0"/>
              <a:t>Use all </a:t>
            </a:r>
            <a:r>
              <a:rPr lang="en-US" dirty="0"/>
              <a:t>your </a:t>
            </a:r>
            <a:r>
              <a:rPr lang="en-US" dirty="0" smtClean="0"/>
              <a:t>acquaintances by any channel</a:t>
            </a:r>
            <a:endParaRPr lang="en-US" dirty="0"/>
          </a:p>
          <a:p>
            <a:pPr lvl="1"/>
            <a:r>
              <a:rPr lang="en-US" dirty="0" smtClean="0"/>
              <a:t>Explain them what kind of job you need and what skills you have</a:t>
            </a:r>
          </a:p>
          <a:p>
            <a:pPr lvl="1"/>
            <a:r>
              <a:rPr lang="en-US" dirty="0" smtClean="0"/>
              <a:t>Send them your CV, portfolio, etc.</a:t>
            </a:r>
          </a:p>
          <a:p>
            <a:pPr lvl="2"/>
            <a:r>
              <a:rPr lang="en-US" dirty="0" smtClean="0"/>
              <a:t>They will spend just one click to forward it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Friends Network</a:t>
            </a:r>
            <a:endParaRPr lang="en-US" dirty="0"/>
          </a:p>
        </p:txBody>
      </p:sp>
      <p:pic>
        <p:nvPicPr>
          <p:cNvPr id="11266" name="Picture 2" descr="http://icons.iconarchive.com/icons/franksouza183/fs/512/Apps-emesene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799" y="1676400"/>
            <a:ext cx="2309813" cy="230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12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44500" indent="-44450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Where to Search for a Job?</a:t>
            </a:r>
            <a:endParaRPr lang="bg-BG" dirty="0" smtClean="0"/>
          </a:p>
          <a:p>
            <a:pPr marL="723900" lvl="1" indent="-376238">
              <a:lnSpc>
                <a:spcPct val="100000"/>
              </a:lnSpc>
            </a:pPr>
            <a:r>
              <a:rPr lang="en-US" dirty="0" smtClean="0"/>
              <a:t>Define Your Goals</a:t>
            </a:r>
          </a:p>
          <a:p>
            <a:pPr marL="723900" lvl="1" indent="-376238">
              <a:lnSpc>
                <a:spcPct val="100000"/>
              </a:lnSpc>
            </a:pPr>
            <a:r>
              <a:rPr lang="en-US" dirty="0" smtClean="0"/>
              <a:t>Prepare for Starting a Job</a:t>
            </a:r>
          </a:p>
          <a:p>
            <a:pPr marL="723900" lvl="1" indent="-376238">
              <a:lnSpc>
                <a:spcPct val="100000"/>
              </a:lnSpc>
            </a:pPr>
            <a:r>
              <a:rPr lang="en-US" dirty="0" smtClean="0"/>
              <a:t>Search Channels: Job Sites, Career Centers, …</a:t>
            </a:r>
          </a:p>
          <a:p>
            <a:pPr marL="444500" indent="-44450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The Job Application Process</a:t>
            </a:r>
            <a:endParaRPr lang="en-US" dirty="0"/>
          </a:p>
          <a:p>
            <a:pPr marL="723900" lvl="1" indent="-376238">
              <a:lnSpc>
                <a:spcPct val="100000"/>
              </a:lnSpc>
            </a:pPr>
            <a:r>
              <a:rPr lang="en-US" dirty="0" smtClean="0"/>
              <a:t>Research the Employer</a:t>
            </a:r>
          </a:p>
          <a:p>
            <a:pPr marL="723900" lvl="1" indent="-376238">
              <a:lnSpc>
                <a:spcPct val="100000"/>
              </a:lnSpc>
            </a:pPr>
            <a:r>
              <a:rPr lang="en-US" dirty="0" smtClean="0"/>
              <a:t>Prepare CV, Cover Letter</a:t>
            </a:r>
            <a:r>
              <a:rPr lang="en-US" dirty="0"/>
              <a:t>, </a:t>
            </a:r>
            <a:r>
              <a:rPr lang="en-US" dirty="0" smtClean="0"/>
              <a:t>Endorsements, …</a:t>
            </a:r>
            <a:endParaRPr lang="bg-BG" dirty="0" smtClean="0"/>
          </a:p>
          <a:p>
            <a:pPr marL="723900" lvl="1" indent="-376238">
              <a:lnSpc>
                <a:spcPct val="100000"/>
              </a:lnSpc>
            </a:pPr>
            <a:r>
              <a:rPr lang="en-US" dirty="0" smtClean="0"/>
              <a:t>Preparation for an Interview</a:t>
            </a:r>
          </a:p>
          <a:p>
            <a:pPr marL="723900" lvl="1" indent="-376238">
              <a:lnSpc>
                <a:spcPct val="100000"/>
              </a:lnSpc>
            </a:pPr>
            <a:r>
              <a:rPr lang="en-US" dirty="0" smtClean="0"/>
              <a:t>Go to an Interview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pic>
        <p:nvPicPr>
          <p:cNvPr id="1026" name="Picture 2" descr="http://t1.gstatic.com/images?q=tbn:ANd9GcRFsCA9E1rr2xjzG1XPp_6Y6ylE5R2DKmawSqeI-a82TH7J4CvR9txnZwp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889" y="1399399"/>
            <a:ext cx="1984323" cy="1315693"/>
          </a:xfrm>
          <a:prstGeom prst="roundRect">
            <a:avLst>
              <a:gd name="adj" fmla="val 347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888" y="1608630"/>
            <a:ext cx="2212924" cy="221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9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400" dirty="0" smtClean="0"/>
              <a:t>The </a:t>
            </a:r>
            <a:r>
              <a:rPr lang="en-US" sz="3400" dirty="0" smtClean="0">
                <a:solidFill>
                  <a:schemeClr val="tx2">
                    <a:lumMod val="75000"/>
                  </a:schemeClr>
                </a:solidFill>
              </a:rPr>
              <a:t>career centers </a:t>
            </a:r>
            <a:r>
              <a:rPr lang="en-US" sz="3400" dirty="0" smtClean="0"/>
              <a:t>at the universities</a:t>
            </a:r>
            <a:r>
              <a:rPr lang="bg-BG" sz="3400" dirty="0" smtClean="0"/>
              <a:t>: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Some </a:t>
            </a:r>
            <a:r>
              <a:rPr lang="en-US" dirty="0"/>
              <a:t>universities </a:t>
            </a:r>
            <a:r>
              <a:rPr lang="en-US" dirty="0" smtClean="0"/>
              <a:t>have well-working </a:t>
            </a:r>
            <a:r>
              <a:rPr lang="en-US" dirty="0"/>
              <a:t>career centers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contact them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/>
              <a:t>Many internship and junior job positions are offered at the universities</a:t>
            </a:r>
          </a:p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400" dirty="0"/>
              <a:t>Some career centers for the IT industry</a:t>
            </a:r>
            <a:r>
              <a:rPr lang="bg-BG" sz="3400" dirty="0"/>
              <a:t>: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2900" dirty="0"/>
              <a:t>Software University – </a:t>
            </a:r>
            <a:r>
              <a:rPr lang="en-US" sz="2900" dirty="0">
                <a:hlinkClick r:id="rId2"/>
              </a:rPr>
              <a:t>https://</a:t>
            </a:r>
            <a:r>
              <a:rPr lang="en-US" sz="2900" dirty="0" smtClean="0">
                <a:hlinkClick r:id="rId2"/>
              </a:rPr>
              <a:t>softuni.bg/companies</a:t>
            </a:r>
            <a:endParaRPr lang="en-US" sz="2900" dirty="0"/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2900" dirty="0" smtClean="0"/>
              <a:t>FMI </a:t>
            </a:r>
            <a:r>
              <a:rPr lang="en-US" sz="2900" dirty="0"/>
              <a:t>of SU</a:t>
            </a:r>
            <a:r>
              <a:rPr lang="bg-BG" sz="2900" dirty="0"/>
              <a:t> – </a:t>
            </a:r>
            <a:r>
              <a:rPr lang="en-US" sz="2900" dirty="0">
                <a:hlinkClick r:id="rId3"/>
              </a:rPr>
              <a:t>http://career.fmi.uni-sofia.bg</a:t>
            </a:r>
            <a:endParaRPr lang="bg-BG" sz="2900" dirty="0"/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2900" dirty="0"/>
              <a:t>TU-Sofia</a:t>
            </a:r>
            <a:r>
              <a:rPr lang="bg-BG" sz="2900" dirty="0"/>
              <a:t> – </a:t>
            </a:r>
            <a:r>
              <a:rPr lang="en-US" sz="2900" dirty="0">
                <a:hlinkClick r:id="rId4"/>
              </a:rPr>
              <a:t>http://career.tu-sofia.bg</a:t>
            </a:r>
            <a:endParaRPr lang="bg-BG" sz="2900" dirty="0"/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2900" dirty="0"/>
              <a:t>NBU </a:t>
            </a:r>
            <a:r>
              <a:rPr lang="bg-BG" sz="2900" dirty="0"/>
              <a:t>– </a:t>
            </a:r>
            <a:r>
              <a:rPr lang="en-US" sz="2900" dirty="0">
                <a:hlinkClick r:id="rId5"/>
              </a:rPr>
              <a:t>http://</a:t>
            </a:r>
            <a:r>
              <a:rPr lang="en-US" sz="2900" dirty="0" smtClean="0">
                <a:hlinkClick r:id="rId5"/>
              </a:rPr>
              <a:t>www.nbu.bg/index.php?l=264</a:t>
            </a:r>
            <a:endParaRPr lang="bg-BG" sz="2900" dirty="0" smtClean="0"/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2900" dirty="0"/>
              <a:t>UNWE – </a:t>
            </a:r>
            <a:r>
              <a:rPr lang="en-US" sz="2900" dirty="0">
                <a:hlinkClick r:id="rId6"/>
              </a:rPr>
              <a:t>http://</a:t>
            </a:r>
            <a:r>
              <a:rPr lang="en-US" sz="2900" dirty="0" smtClean="0">
                <a:hlinkClick r:id="rId6"/>
              </a:rPr>
              <a:t>iccd.unwe.bg</a:t>
            </a:r>
            <a:endParaRPr lang="en-US" sz="29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University Career Centers</a:t>
            </a:r>
            <a:endParaRPr lang="en-US" dirty="0"/>
          </a:p>
        </p:txBody>
      </p:sp>
      <p:pic>
        <p:nvPicPr>
          <p:cNvPr id="12290" name="Picture 2" descr="http://www.andrews.edu/services/ctcenter/img/career_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4394598"/>
            <a:ext cx="2848984" cy="189190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20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Career events </a:t>
            </a:r>
            <a:r>
              <a:rPr lang="bg-BG" dirty="0" smtClean="0"/>
              <a:t>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job fairs</a:t>
            </a:r>
            <a:r>
              <a:rPr lang="en-US" dirty="0" smtClean="0"/>
              <a:t>)</a:t>
            </a:r>
            <a:r>
              <a:rPr lang="bg-BG" dirty="0" smtClean="0"/>
              <a:t> </a:t>
            </a:r>
            <a:r>
              <a:rPr lang="en-US" dirty="0" smtClean="0"/>
              <a:t>are great place to learn about the employers and find job offers</a:t>
            </a:r>
            <a:endParaRPr lang="bg-BG" dirty="0" smtClean="0"/>
          </a:p>
          <a:p>
            <a:r>
              <a:rPr lang="en-US" dirty="0" smtClean="0"/>
              <a:t>How to learn about upcoming career events</a:t>
            </a:r>
            <a:r>
              <a:rPr lang="bg-BG" dirty="0" smtClean="0"/>
              <a:t>?</a:t>
            </a:r>
          </a:p>
          <a:p>
            <a:pPr lvl="1"/>
            <a:r>
              <a:rPr lang="en-US" dirty="0" smtClean="0"/>
              <a:t>Career centers put invitations at their Web sites</a:t>
            </a:r>
          </a:p>
          <a:p>
            <a:pPr lvl="1"/>
            <a:r>
              <a:rPr lang="en-US" dirty="0" smtClean="0"/>
              <a:t>The student's councils at each University</a:t>
            </a:r>
          </a:p>
          <a:p>
            <a:pPr lvl="2"/>
            <a:r>
              <a:rPr lang="en-US" dirty="0" smtClean="0"/>
              <a:t>NBU</a:t>
            </a:r>
            <a:r>
              <a:rPr lang="bg-BG" dirty="0" smtClean="0"/>
              <a:t> – </a:t>
            </a:r>
            <a:r>
              <a:rPr lang="en-US" dirty="0" smtClean="0">
                <a:hlinkClick r:id="rId2"/>
              </a:rPr>
              <a:t>www.studentskisavet.com</a:t>
            </a:r>
            <a:endParaRPr lang="bg-BG" dirty="0" smtClean="0"/>
          </a:p>
          <a:p>
            <a:pPr lvl="2"/>
            <a:r>
              <a:rPr lang="en-US" dirty="0" smtClean="0"/>
              <a:t>TU-Sofia</a:t>
            </a:r>
            <a:r>
              <a:rPr lang="bg-BG" dirty="0" smtClean="0"/>
              <a:t> – </a:t>
            </a:r>
            <a:r>
              <a:rPr lang="en-US" dirty="0" smtClean="0">
                <a:hlinkClick r:id="rId3"/>
              </a:rPr>
              <a:t>studsavet.org</a:t>
            </a:r>
            <a:endParaRPr lang="bg-BG" dirty="0" smtClean="0"/>
          </a:p>
          <a:p>
            <a:pPr lvl="2"/>
            <a:r>
              <a:rPr lang="en-US" dirty="0" smtClean="0"/>
              <a:t>FMI of SU </a:t>
            </a:r>
            <a:r>
              <a:rPr lang="bg-BG" dirty="0" smtClean="0"/>
              <a:t>– </a:t>
            </a:r>
            <a:r>
              <a:rPr lang="en-US" dirty="0" smtClean="0">
                <a:hlinkClick r:id="rId4"/>
              </a:rPr>
              <a:t>fss.fmi.uni-sofia.bg</a:t>
            </a:r>
            <a:endParaRPr lang="en-US" dirty="0" smtClean="0"/>
          </a:p>
          <a:p>
            <a:pPr lvl="1"/>
            <a:r>
              <a:rPr lang="en-US" dirty="0" smtClean="0"/>
              <a:t>Largest job portals put invitations in Facebook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Career Events</a:t>
            </a:r>
            <a:r>
              <a:rPr lang="bg-BG" dirty="0" smtClean="0"/>
              <a:t> (</a:t>
            </a:r>
            <a:r>
              <a:rPr lang="en-US" dirty="0" smtClean="0"/>
              <a:t>Job Fairs)</a:t>
            </a:r>
            <a:endParaRPr lang="en-US" dirty="0"/>
          </a:p>
        </p:txBody>
      </p:sp>
      <p:pic>
        <p:nvPicPr>
          <p:cNvPr id="13314" name="Picture 2" descr="http://gthiringsolutions.ca/blog/wp-content/uploads/2014/03/Job-Fai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3886200"/>
            <a:ext cx="2737382" cy="1786010"/>
          </a:xfrm>
          <a:prstGeom prst="roundRect">
            <a:avLst>
              <a:gd name="adj" fmla="val 2912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85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en-US" dirty="0" smtClean="0"/>
              <a:t>Beware of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IT recruitment agencies</a:t>
            </a:r>
            <a:r>
              <a:rPr lang="en-US" dirty="0" smtClean="0"/>
              <a:t> (HR agencies)</a:t>
            </a:r>
          </a:p>
          <a:p>
            <a:pPr lvl="1">
              <a:lnSpc>
                <a:spcPts val="3600"/>
              </a:lnSpc>
            </a:pPr>
            <a:r>
              <a:rPr lang="en-US" dirty="0" smtClean="0"/>
              <a:t>Most of them consider </a:t>
            </a:r>
            <a:r>
              <a:rPr lang="en-US" dirty="0"/>
              <a:t>you as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commodity</a:t>
            </a:r>
          </a:p>
          <a:p>
            <a:pPr lvl="2">
              <a:lnSpc>
                <a:spcPts val="3600"/>
              </a:lnSpc>
            </a:pPr>
            <a:r>
              <a:rPr lang="en-US" dirty="0" smtClean="0"/>
              <a:t>They want to sell you to </a:t>
            </a:r>
            <a:r>
              <a:rPr lang="en-US" dirty="0"/>
              <a:t>earn </a:t>
            </a:r>
            <a:r>
              <a:rPr lang="en-US" dirty="0" smtClean="0"/>
              <a:t>money</a:t>
            </a:r>
          </a:p>
          <a:p>
            <a:pPr lvl="1">
              <a:lnSpc>
                <a:spcPts val="3600"/>
              </a:lnSpc>
            </a:pPr>
            <a:r>
              <a:rPr lang="en-US" dirty="0"/>
              <a:t>Your interests are usually </a:t>
            </a:r>
            <a:r>
              <a:rPr lang="en-US" dirty="0" smtClean="0"/>
              <a:t>ignored</a:t>
            </a:r>
          </a:p>
          <a:p>
            <a:pPr lvl="1">
              <a:lnSpc>
                <a:spcPts val="3600"/>
              </a:lnSpc>
            </a:pPr>
            <a:r>
              <a:rPr lang="en-US" dirty="0" smtClean="0"/>
              <a:t>They will ask you start a job which you do not want</a:t>
            </a:r>
          </a:p>
          <a:p>
            <a:pPr lvl="2">
              <a:lnSpc>
                <a:spcPts val="3600"/>
              </a:lnSpc>
            </a:pPr>
            <a:r>
              <a:rPr lang="en-US" dirty="0" smtClean="0"/>
              <a:t>E.g. an operator in a call center</a:t>
            </a:r>
          </a:p>
          <a:p>
            <a:pPr>
              <a:lnSpc>
                <a:spcPts val="3600"/>
              </a:lnSpc>
            </a:pPr>
            <a:r>
              <a:rPr lang="en-US" dirty="0" smtClean="0"/>
              <a:t>Some employers use only HR agencies to hire new employees</a:t>
            </a:r>
          </a:p>
          <a:p>
            <a:pPr lvl="1">
              <a:lnSpc>
                <a:spcPts val="3600"/>
              </a:lnSpc>
            </a:pPr>
            <a:r>
              <a:rPr lang="en-US" dirty="0" smtClean="0"/>
              <a:t>This is mostly for </a:t>
            </a:r>
            <a:r>
              <a:rPr lang="en-US" dirty="0"/>
              <a:t>very </a:t>
            </a:r>
            <a:r>
              <a:rPr lang="en-US" dirty="0" smtClean="0"/>
              <a:t>senior / executive positions</a:t>
            </a:r>
            <a:endParaRPr lang="bg-BG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Recruitment Agencies</a:t>
            </a:r>
          </a:p>
        </p:txBody>
      </p:sp>
      <p:pic>
        <p:nvPicPr>
          <p:cNvPr id="14338" name="Picture 2" descr="http://2.bp.blogspot.com/-nXdNkOdhCx4/UGQYO8J-Y2I/AAAAAAAAAEQ/CduAp0dBvSQ/s1600/HR+consultant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412" y="1981200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26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Adecco </a:t>
            </a:r>
            <a:r>
              <a:rPr lang="en-US" dirty="0"/>
              <a:t>Bulgaria – </a:t>
            </a:r>
            <a:r>
              <a:rPr lang="en-US" dirty="0">
                <a:hlinkClick r:id="rId2"/>
              </a:rPr>
              <a:t>http://www.adeccobulgaria.com</a:t>
            </a:r>
            <a:endParaRPr lang="en-US" dirty="0"/>
          </a:p>
          <a:p>
            <a:r>
              <a:rPr lang="en-US" dirty="0"/>
              <a:t>Manpower Bulgaria – </a:t>
            </a:r>
            <a:r>
              <a:rPr lang="en-US" dirty="0">
                <a:hlinkClick r:id="rId3"/>
              </a:rPr>
              <a:t>http</a:t>
            </a:r>
            <a:r>
              <a:rPr lang="en-US">
                <a:hlinkClick r:id="rId3"/>
              </a:rPr>
              <a:t>://</a:t>
            </a:r>
            <a:r>
              <a:rPr lang="en-US" smtClean="0">
                <a:hlinkClick r:id="rId3"/>
              </a:rPr>
              <a:t>www.manpower.bg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/>
              <a:t>Talent Hunter – </a:t>
            </a:r>
            <a:r>
              <a:rPr lang="en-US" dirty="0">
                <a:hlinkClick r:id="rId4"/>
              </a:rPr>
              <a:t>http://www.talenthunter-bg.com</a:t>
            </a:r>
            <a:endParaRPr lang="bg-BG" dirty="0"/>
          </a:p>
          <a:p>
            <a:r>
              <a:rPr lang="en-US" dirty="0" smtClean="0"/>
              <a:t>ITJobs.bg</a:t>
            </a:r>
            <a:r>
              <a:rPr lang="bg-BG" dirty="0" smtClean="0"/>
              <a:t> (</a:t>
            </a:r>
            <a:r>
              <a:rPr lang="en-US" dirty="0" smtClean="0"/>
              <a:t>HRCR</a:t>
            </a:r>
            <a:r>
              <a:rPr lang="bg-BG" dirty="0" smtClean="0"/>
              <a:t>) –  </a:t>
            </a:r>
            <a:r>
              <a:rPr lang="en-US" dirty="0" smtClean="0">
                <a:hlinkClick r:id="rId5"/>
              </a:rPr>
              <a:t>http://www.hrcr.bg</a:t>
            </a:r>
            <a:endParaRPr lang="en-US" dirty="0"/>
          </a:p>
          <a:p>
            <a:r>
              <a:rPr lang="en-US" dirty="0" err="1"/>
              <a:t>JobTiger</a:t>
            </a:r>
            <a:r>
              <a:rPr lang="en-US" dirty="0"/>
              <a:t> – </a:t>
            </a: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wwwjobtiger.bg</a:t>
            </a:r>
            <a:endParaRPr lang="en-US" dirty="0" smtClean="0"/>
          </a:p>
          <a:p>
            <a:r>
              <a:rPr lang="en-US" dirty="0" err="1" smtClean="0"/>
              <a:t>JobSpace</a:t>
            </a:r>
            <a:r>
              <a:rPr lang="en-US" dirty="0"/>
              <a:t> – </a:t>
            </a:r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jobspace.bg</a:t>
            </a:r>
            <a:endParaRPr lang="en-US" dirty="0"/>
          </a:p>
          <a:p>
            <a:r>
              <a:rPr lang="en-US" dirty="0" err="1" smtClean="0"/>
              <a:t>Bulwork</a:t>
            </a:r>
            <a:r>
              <a:rPr lang="bg-BG" dirty="0" smtClean="0"/>
              <a:t> </a:t>
            </a:r>
            <a:r>
              <a:rPr lang="bg-BG" dirty="0"/>
              <a:t>– </a:t>
            </a:r>
            <a:r>
              <a:rPr lang="en-US" dirty="0">
                <a:hlinkClick r:id="rId8"/>
              </a:rPr>
              <a:t>http://www.bulwork.net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Recruitment Agencies in Bulgaria</a:t>
            </a:r>
          </a:p>
        </p:txBody>
      </p:sp>
      <p:pic>
        <p:nvPicPr>
          <p:cNvPr id="15362" name="Picture 2" descr="Bulgarian Human Resources Management and Development Associati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4343400"/>
            <a:ext cx="3276600" cy="185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49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Sometimes best employers do not post public job offers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Candidates scramble to apply for them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Companies </a:t>
            </a:r>
            <a:r>
              <a:rPr lang="en-US" dirty="0"/>
              <a:t>with very strong </a:t>
            </a:r>
            <a:r>
              <a:rPr lang="en-US" dirty="0" smtClean="0"/>
              <a:t>reputation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Like</a:t>
            </a:r>
            <a:r>
              <a:rPr lang="bg-BG" dirty="0" smtClean="0"/>
              <a:t> </a:t>
            </a:r>
            <a:r>
              <a:rPr lang="en-US" dirty="0"/>
              <a:t>Microsoft, Google and </a:t>
            </a:r>
            <a:r>
              <a:rPr lang="en-US" dirty="0" smtClean="0"/>
              <a:t>Facebook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To </a:t>
            </a:r>
            <a:r>
              <a:rPr lang="en-US" dirty="0"/>
              <a:t>work in such company, you </a:t>
            </a:r>
            <a:r>
              <a:rPr lang="en-US" dirty="0" smtClean="0"/>
              <a:t>might need </a:t>
            </a:r>
            <a:r>
              <a:rPr lang="en-US" dirty="0"/>
              <a:t>to be the active side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List the </a:t>
            </a:r>
            <a:r>
              <a:rPr lang="en-US" dirty="0"/>
              <a:t>best employers in your industry and find their job offers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Be prepared to show significant achievements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Directly Contact the Employers</a:t>
            </a:r>
          </a:p>
        </p:txBody>
      </p:sp>
    </p:spTree>
    <p:extLst>
      <p:ext uri="{BB962C8B-B14F-4D97-AF65-F5344CB8AC3E}">
        <p14:creationId xmlns:p14="http://schemas.microsoft.com/office/powerpoint/2010/main" val="201027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370012" y="761998"/>
            <a:ext cx="9448800" cy="914402"/>
          </a:xfrm>
        </p:spPr>
        <p:txBody>
          <a:bodyPr/>
          <a:lstStyle/>
          <a:p>
            <a:r>
              <a:rPr lang="en-US" dirty="0" smtClean="0"/>
              <a:t>The Job Application Process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522412" y="4572000"/>
            <a:ext cx="9144000" cy="198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How to Prepare a CV, Cover Letter</a:t>
            </a:r>
            <a:br>
              <a:rPr lang="en-US" dirty="0" smtClean="0"/>
            </a:br>
            <a:r>
              <a:rPr lang="en-US" dirty="0" smtClean="0"/>
              <a:t>and Send a Job Application?</a:t>
            </a:r>
            <a:br>
              <a:rPr lang="en-US" dirty="0" smtClean="0"/>
            </a:br>
            <a:r>
              <a:rPr lang="en-US" dirty="0" smtClean="0"/>
              <a:t> How to Prepare and Go to Interview?</a:t>
            </a:r>
            <a:endParaRPr lang="en-US" dirty="0"/>
          </a:p>
        </p:txBody>
      </p:sp>
      <p:pic>
        <p:nvPicPr>
          <p:cNvPr id="1026" name="Picture 2" descr="http://www.mars.com/gcc/en/assets/images/center-contents/Applic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686" y="2057400"/>
            <a:ext cx="3323452" cy="2133240"/>
          </a:xfrm>
          <a:prstGeom prst="roundRect">
            <a:avLst>
              <a:gd name="adj" fmla="val 2263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1.bp.blogspot.com/_x0DcWn4agPQ/SRDJIYVt8uI/AAAAAAAAAEQ/fTHgWstZGPs/s400/cv2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812" y="1914528"/>
            <a:ext cx="1517482" cy="2361840"/>
          </a:xfrm>
          <a:prstGeom prst="roundRect">
            <a:avLst>
              <a:gd name="adj" fmla="val 2263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employment-hunter.com/wp-content/uploads/2010/07/cover-letter.jp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02830" y="1914528"/>
            <a:ext cx="1530182" cy="2361840"/>
          </a:xfrm>
          <a:prstGeom prst="roundRect">
            <a:avLst>
              <a:gd name="adj" fmla="val 2263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0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76237" indent="-376238"/>
            <a:r>
              <a:rPr lang="en-US" dirty="0" smtClean="0"/>
              <a:t>Typical steps in the job application process:</a:t>
            </a:r>
            <a:endParaRPr lang="bg-BG" dirty="0" smtClean="0"/>
          </a:p>
          <a:p>
            <a:pPr marL="862012" lvl="1" indent="-514350">
              <a:buFont typeface="+mj-lt"/>
              <a:buAutoNum type="arabicPeriod"/>
            </a:pPr>
            <a:r>
              <a:rPr lang="en-US" dirty="0" smtClean="0"/>
              <a:t>Research the employer</a:t>
            </a:r>
          </a:p>
          <a:p>
            <a:pPr marL="862012" lvl="1" indent="-514350">
              <a:buFont typeface="+mj-lt"/>
              <a:buAutoNum type="arabicPeriod"/>
            </a:pPr>
            <a:r>
              <a:rPr lang="en-US" dirty="0" smtClean="0"/>
              <a:t>Research the job offer</a:t>
            </a:r>
          </a:p>
          <a:p>
            <a:pPr marL="862012" lvl="1" indent="-514350">
              <a:buFont typeface="+mj-lt"/>
              <a:buAutoNum type="arabicPeriod"/>
            </a:pPr>
            <a:r>
              <a:rPr lang="en-US" dirty="0" smtClean="0"/>
              <a:t>Prepare CV, cover letter, endorsements,</a:t>
            </a:r>
            <a:br>
              <a:rPr lang="en-US" dirty="0" smtClean="0"/>
            </a:br>
            <a:r>
              <a:rPr lang="en-US" dirty="0" smtClean="0"/>
              <a:t>projects, portfolio, certificates, awards, etc.</a:t>
            </a:r>
          </a:p>
          <a:p>
            <a:pPr marL="862012" lvl="1" indent="-514350">
              <a:buFont typeface="+mj-lt"/>
              <a:buAutoNum type="arabicPeriod"/>
            </a:pPr>
            <a:r>
              <a:rPr lang="en-US" dirty="0" smtClean="0"/>
              <a:t>Carefully send you job application</a:t>
            </a:r>
          </a:p>
          <a:p>
            <a:pPr marL="862012" lvl="1" indent="-514350">
              <a:buFont typeface="+mj-lt"/>
              <a:buAutoNum type="arabicPeriod"/>
            </a:pPr>
            <a:r>
              <a:rPr lang="en-US" dirty="0" smtClean="0"/>
              <a:t>Prepare for an interview</a:t>
            </a:r>
          </a:p>
          <a:p>
            <a:pPr marL="862012" lvl="1" indent="-514350">
              <a:buFont typeface="+mj-lt"/>
              <a:buAutoNum type="arabicPeriod"/>
            </a:pPr>
            <a:r>
              <a:rPr lang="en-US" dirty="0" smtClean="0"/>
              <a:t>Go to interview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Job Application </a:t>
            </a:r>
            <a:r>
              <a:rPr lang="en-US" dirty="0" smtClean="0"/>
              <a:t>Steps</a:t>
            </a:r>
            <a:endParaRPr lang="en-US" dirty="0"/>
          </a:p>
        </p:txBody>
      </p:sp>
      <p:pic>
        <p:nvPicPr>
          <p:cNvPr id="16388" name="Picture 4" descr="http://www.citypropertyfinance.co.za/wp-content/uploads/2012/08/forms-ic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237" y="3781424"/>
            <a:ext cx="2390775" cy="2390776"/>
          </a:xfrm>
          <a:prstGeom prst="roundRect">
            <a:avLst>
              <a:gd name="adj" fmla="val 296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https://cdn1.iconfinder.com/data/icons/SOPHISTIQUE/web_design/png/400/our_process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1458683"/>
            <a:ext cx="2028826" cy="202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17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Very important rule</a:t>
            </a:r>
            <a:r>
              <a:rPr lang="bg-BG" dirty="0" smtClean="0"/>
              <a:t>:</a:t>
            </a:r>
          </a:p>
          <a:p>
            <a:endParaRPr lang="bg-BG" dirty="0"/>
          </a:p>
          <a:p>
            <a:endParaRPr lang="bg-BG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Follow the requirements</a:t>
            </a:r>
            <a:r>
              <a:rPr lang="bg-BG" dirty="0" smtClean="0"/>
              <a:t> </a:t>
            </a:r>
            <a:r>
              <a:rPr lang="en-US" dirty="0" smtClean="0"/>
              <a:t>exactly as requested</a:t>
            </a:r>
            <a:endParaRPr lang="bg-BG" dirty="0" smtClean="0"/>
          </a:p>
          <a:p>
            <a:pPr marL="533400" lvl="1" indent="-266700"/>
            <a:r>
              <a:rPr lang="en-US" dirty="0" smtClean="0"/>
              <a:t>If a CV in English is required this means CV in English, not in Bulgarian</a:t>
            </a:r>
          </a:p>
          <a:p>
            <a:pPr marL="533400" lvl="1" indent="-266700"/>
            <a:r>
              <a:rPr lang="en-US" dirty="0" smtClean="0"/>
              <a:t>If a cover letter is required in Bulgarian, this means a cover letter in Bulgarian</a:t>
            </a:r>
          </a:p>
          <a:p>
            <a:pPr marL="533400" lvl="1" indent="-266700"/>
            <a:r>
              <a:rPr lang="en-US" dirty="0" smtClean="0"/>
              <a:t>If the deadline is March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31</a:t>
            </a:r>
            <a:r>
              <a:rPr lang="en-US" baseline="30000" dirty="0" smtClean="0"/>
              <a:t>st</a:t>
            </a:r>
            <a:r>
              <a:rPr lang="en-US" dirty="0" smtClean="0"/>
              <a:t>, this is </a:t>
            </a:r>
            <a:r>
              <a:rPr lang="en-US" dirty="0"/>
              <a:t>not April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</a:t>
            </a:r>
            <a:r>
              <a:rPr lang="en-US" baseline="30000" dirty="0" smtClean="0"/>
              <a:t>nd</a:t>
            </a:r>
            <a:endParaRPr lang="bg-BG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the Requirements</a:t>
            </a:r>
            <a:endParaRPr lang="en-US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2519364" y="1865810"/>
            <a:ext cx="7080248" cy="1029790"/>
          </a:xfrm>
          <a:prstGeom prst="roundRect">
            <a:avLst>
              <a:gd name="adj" fmla="val 10041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Read the Requirements</a:t>
            </a:r>
            <a:r>
              <a:rPr lang="bg-BG" sz="4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!</a:t>
            </a:r>
            <a:endParaRPr lang="en-US" sz="4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7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400" dirty="0"/>
              <a:t>In the IT industry </a:t>
            </a:r>
            <a:r>
              <a:rPr lang="en-US" sz="3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official language is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English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dirty="0"/>
              <a:t>If anyone requests a CV in Bulgarian, this may be a suspicious garage-like company</a:t>
            </a:r>
          </a:p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400" dirty="0"/>
              <a:t>If the job offer does not specify a language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dirty="0"/>
              <a:t>Use the same language like the in job offer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dirty="0"/>
              <a:t>You can still use English for the IT positions</a:t>
            </a:r>
          </a:p>
          <a:p>
            <a:r>
              <a:rPr lang="en-US" dirty="0" smtClean="0"/>
              <a:t>If a cover letter is not requested, still send one</a:t>
            </a:r>
          </a:p>
          <a:p>
            <a:pPr lvl="1"/>
            <a:r>
              <a:rPr lang="en-US" dirty="0" smtClean="0"/>
              <a:t>This will make you more-serious candidate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Language to Use?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716" y="3096904"/>
            <a:ext cx="2666496" cy="18493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8661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Make obligatory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research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on the employer</a:t>
            </a:r>
            <a:r>
              <a:rPr lang="bg-BG" dirty="0" smtClean="0"/>
              <a:t>!</a:t>
            </a:r>
          </a:p>
          <a:p>
            <a:pPr lvl="1"/>
            <a:r>
              <a:rPr lang="en-US" dirty="0" smtClean="0"/>
              <a:t>Explore its business</a:t>
            </a:r>
            <a:endParaRPr lang="bg-BG" dirty="0" smtClean="0"/>
          </a:p>
          <a:p>
            <a:pPr lvl="2"/>
            <a:r>
              <a:rPr lang="en-US" dirty="0" smtClean="0"/>
              <a:t>You should know well what the company does,</a:t>
            </a:r>
            <a:br>
              <a:rPr lang="en-US" dirty="0" smtClean="0"/>
            </a:br>
            <a:r>
              <a:rPr lang="en-US" dirty="0" smtClean="0"/>
              <a:t>its products, services, customers, etc</a:t>
            </a:r>
            <a:r>
              <a:rPr lang="en-US" dirty="0"/>
              <a:t>.</a:t>
            </a:r>
            <a:endParaRPr lang="en-US" dirty="0" smtClean="0"/>
          </a:p>
          <a:p>
            <a:pPr lvl="1"/>
            <a:r>
              <a:rPr lang="en-US" dirty="0" smtClean="0"/>
              <a:t>Research which are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company values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2"/>
            <a:r>
              <a:rPr lang="en-US" dirty="0" smtClean="0"/>
              <a:t>What is important for the company</a:t>
            </a:r>
            <a:r>
              <a:rPr lang="bg-BG" dirty="0" smtClean="0"/>
              <a:t>?</a:t>
            </a:r>
          </a:p>
          <a:p>
            <a:pPr lvl="1"/>
            <a:r>
              <a:rPr lang="en-US" dirty="0" smtClean="0"/>
              <a:t>Read recent publications about the company</a:t>
            </a:r>
            <a:endParaRPr lang="bg-BG" dirty="0" smtClean="0"/>
          </a:p>
          <a:p>
            <a:pPr lvl="1"/>
            <a:r>
              <a:rPr lang="en-US" dirty="0" smtClean="0"/>
              <a:t>Read the forums and discussions</a:t>
            </a:r>
            <a:endParaRPr lang="bg-BG" dirty="0" smtClean="0"/>
          </a:p>
          <a:p>
            <a:pPr lvl="2"/>
            <a:r>
              <a:rPr lang="en-US" dirty="0" smtClean="0"/>
              <a:t>Beware: forum posts are not trustworthy source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the Employer</a:t>
            </a:r>
            <a:endParaRPr lang="en-US" dirty="0"/>
          </a:p>
        </p:txBody>
      </p:sp>
      <p:pic>
        <p:nvPicPr>
          <p:cNvPr id="17410" name="Picture 2" descr="https://cdn1.iconfinder.com/data/icons/SIGMA/text/png/400/resear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812" y="2538699"/>
            <a:ext cx="2481178" cy="249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73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17812" y="4099782"/>
            <a:ext cx="6553200" cy="1600198"/>
          </a:xfrm>
        </p:spPr>
        <p:txBody>
          <a:bodyPr/>
          <a:lstStyle/>
          <a:p>
            <a:pPr>
              <a:tabLst/>
            </a:pPr>
            <a:r>
              <a:rPr lang="en-US" dirty="0" smtClean="0"/>
              <a:t>The Job Search &amp; Application Process</a:t>
            </a: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32212" y="5740462"/>
            <a:ext cx="4572000" cy="719034"/>
          </a:xfrm>
        </p:spPr>
        <p:txBody>
          <a:bodyPr/>
          <a:lstStyle/>
          <a:p>
            <a:r>
              <a:rPr lang="en-US" dirty="0" smtClean="0"/>
              <a:t>Typical Steps</a:t>
            </a:r>
            <a:endParaRPr lang="en-US" dirty="0"/>
          </a:p>
        </p:txBody>
      </p:sp>
      <p:pic>
        <p:nvPicPr>
          <p:cNvPr id="3074" name="Picture 2" descr="http://redstarresume.files.wordpress.com/2010/10/online_job_search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66314" y="1219200"/>
            <a:ext cx="3218498" cy="257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image.shutterstock.com/display_pic_with_logo/242458/242458,1318071420,1/stock-photo-employment-application-form-on-desk-showing-job-search-concept-8625058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99162" y="1219201"/>
            <a:ext cx="3905250" cy="257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10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Research carefully the job position</a:t>
            </a:r>
            <a:r>
              <a:rPr lang="bg-BG" dirty="0" smtClean="0"/>
              <a:t>!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Any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unknown words </a:t>
            </a:r>
            <a:r>
              <a:rPr lang="en-US" dirty="0" smtClean="0"/>
              <a:t>in the job description</a:t>
            </a:r>
            <a:r>
              <a:rPr lang="bg-BG" dirty="0" smtClean="0"/>
              <a:t> (</a:t>
            </a:r>
            <a:r>
              <a:rPr lang="en-US" dirty="0" smtClean="0"/>
              <a:t>e.g.</a:t>
            </a:r>
            <a:r>
              <a:rPr lang="bg-BG" dirty="0" smtClean="0"/>
              <a:t> </a:t>
            </a:r>
            <a:r>
              <a:rPr lang="en-US" dirty="0" smtClean="0"/>
              <a:t>Angular JS</a:t>
            </a:r>
            <a:r>
              <a:rPr lang="en-US" dirty="0"/>
              <a:t>, </a:t>
            </a:r>
            <a:r>
              <a:rPr lang="en-US" noProof="1" smtClean="0"/>
              <a:t>osCommerce</a:t>
            </a:r>
            <a:r>
              <a:rPr lang="en-US" dirty="0" smtClean="0"/>
              <a:t>, </a:t>
            </a:r>
            <a:r>
              <a:rPr lang="en-US" noProof="1" smtClean="0"/>
              <a:t>CodeIgniter</a:t>
            </a:r>
            <a:r>
              <a:rPr lang="en-US" dirty="0" smtClean="0"/>
              <a:t>, </a:t>
            </a:r>
            <a:r>
              <a:rPr lang="en-US" dirty="0"/>
              <a:t>Crystal Reports, </a:t>
            </a:r>
            <a:r>
              <a:rPr lang="en-US" dirty="0" smtClean="0"/>
              <a:t>XSLT, TFS, …)?</a:t>
            </a:r>
            <a:endParaRPr lang="bg-BG" dirty="0" smtClean="0"/>
          </a:p>
          <a:p>
            <a:pPr lvl="2">
              <a:lnSpc>
                <a:spcPct val="110000"/>
              </a:lnSpc>
            </a:pPr>
            <a:r>
              <a:rPr lang="en-US" dirty="0" smtClean="0"/>
              <a:t>Learn about them, try these technologies!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Any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unknown products </a:t>
            </a:r>
            <a:r>
              <a:rPr lang="en-US" dirty="0" smtClean="0"/>
              <a:t>in the job description</a:t>
            </a:r>
            <a:r>
              <a:rPr lang="bg-BG" dirty="0" smtClean="0"/>
              <a:t>?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Download the products and play with them</a:t>
            </a:r>
            <a:r>
              <a:rPr lang="bg-BG" dirty="0" smtClean="0"/>
              <a:t>!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Any requirement unmatched by your skills / experience</a:t>
            </a:r>
            <a:r>
              <a:rPr lang="bg-BG" dirty="0" smtClean="0"/>
              <a:t>?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Improve your skills, take a quick course / tutorial / etc.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the Job Position</a:t>
            </a:r>
            <a:endParaRPr lang="en-US" dirty="0"/>
          </a:p>
        </p:txBody>
      </p:sp>
      <p:pic>
        <p:nvPicPr>
          <p:cNvPr id="18434" name="Picture 2" descr="http://www.eightydays.eu/resear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2421" y="3137912"/>
            <a:ext cx="1863991" cy="186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15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Prepare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CV </a:t>
            </a:r>
            <a:r>
              <a:rPr lang="en-US" sz="3200" dirty="0"/>
              <a:t>that matches the job position and the </a:t>
            </a:r>
            <a:r>
              <a:rPr lang="en-US" sz="3200" dirty="0" smtClean="0"/>
              <a:t>job </a:t>
            </a:r>
            <a:r>
              <a:rPr lang="en-US" sz="3200" dirty="0"/>
              <a:t>description</a:t>
            </a:r>
          </a:p>
          <a:p>
            <a:pPr lvl="1"/>
            <a:r>
              <a:rPr lang="en-US" sz="3100" dirty="0"/>
              <a:t>Start with the most important for this specific job offer technologies / skills / experience / projects</a:t>
            </a:r>
          </a:p>
          <a:p>
            <a:r>
              <a:rPr lang="en-US" sz="3200" dirty="0"/>
              <a:t>Carefully prepare a</a:t>
            </a:r>
            <a:r>
              <a:rPr lang="bg-BG" sz="3200" dirty="0"/>
              <a:t>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cover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letter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(motivation letter)</a:t>
            </a:r>
            <a:endParaRPr lang="bg-BG" sz="32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sz="3100" dirty="0"/>
              <a:t>Write it specifically for the offered position</a:t>
            </a:r>
          </a:p>
          <a:p>
            <a:pPr lvl="1"/>
            <a:r>
              <a:rPr lang="en-US" sz="3100" dirty="0"/>
              <a:t>Never use a template</a:t>
            </a:r>
          </a:p>
          <a:p>
            <a:r>
              <a:rPr lang="en-US" sz="3200" dirty="0"/>
              <a:t>Find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endorsements</a:t>
            </a:r>
            <a:r>
              <a:rPr lang="en-US" sz="3200" dirty="0"/>
              <a:t> from former </a:t>
            </a:r>
            <a:r>
              <a:rPr lang="en-US" sz="3200" dirty="0" smtClean="0"/>
              <a:t>employers / professors / colleagues</a:t>
            </a:r>
            <a:endParaRPr lang="en-US" sz="3200" dirty="0"/>
          </a:p>
          <a:p>
            <a:r>
              <a:rPr lang="en-US" sz="3200" dirty="0"/>
              <a:t>Prepare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diplomas</a:t>
            </a:r>
            <a:r>
              <a:rPr lang="en-US" sz="3200" dirty="0" smtClean="0"/>
              <a:t> /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certificates</a:t>
            </a:r>
            <a:r>
              <a:rPr lang="en-US" sz="3200" dirty="0" smtClean="0"/>
              <a:t> /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awards </a:t>
            </a:r>
            <a:r>
              <a:rPr lang="en-US" sz="3200" dirty="0" smtClean="0"/>
              <a:t>/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portfolio</a:t>
            </a:r>
            <a:endParaRPr lang="bg-BG" sz="32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Prepare CV and Cover Letter</a:t>
            </a:r>
            <a:endParaRPr lang="en-US" dirty="0"/>
          </a:p>
        </p:txBody>
      </p:sp>
      <p:pic>
        <p:nvPicPr>
          <p:cNvPr id="19458" name="Picture 2" descr="http://www.igd.com/Global/ContentImages/Online%20guides/Content/Developing%20supply%20chain%20talent/cv-ic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412" y="2667000"/>
            <a:ext cx="1905000" cy="2028825"/>
          </a:xfrm>
          <a:prstGeom prst="roundRect">
            <a:avLst>
              <a:gd name="adj" fmla="val 377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88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Send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carefully</a:t>
            </a:r>
            <a:r>
              <a:rPr lang="en-US" dirty="0" smtClean="0"/>
              <a:t> your job application and according to the requirements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email </a:t>
            </a:r>
            <a:r>
              <a:rPr lang="en-US" dirty="0"/>
              <a:t>sender should be </a:t>
            </a:r>
            <a:r>
              <a:rPr lang="en-US" dirty="0" smtClean="0"/>
              <a:t>polite</a:t>
            </a:r>
            <a:r>
              <a:rPr lang="bg-BG" dirty="0" smtClean="0"/>
              <a:t>: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Ivan Ivanov &lt;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ivan.k.ivanov@gmail.com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 example of idiotic sender</a:t>
            </a:r>
            <a:r>
              <a:rPr lang="bg-BG" dirty="0" smtClean="0"/>
              <a:t>:</a:t>
            </a:r>
          </a:p>
          <a:p>
            <a:pPr lvl="2">
              <a:lnSpc>
                <a:spcPct val="100000"/>
              </a:lnSpc>
            </a:pPr>
            <a:r>
              <a:rPr lang="en-US" noProof="1" smtClean="0">
                <a:solidFill>
                  <a:srgbClr val="FF6419"/>
                </a:solidFill>
              </a:rPr>
              <a:t>Asd Afds </a:t>
            </a:r>
            <a:r>
              <a:rPr lang="en-US" smtClean="0">
                <a:solidFill>
                  <a:srgbClr val="FF6419"/>
                </a:solidFill>
              </a:rPr>
              <a:t>&lt;</a:t>
            </a:r>
            <a:r>
              <a:rPr lang="en-US" smtClean="0">
                <a:solidFill>
                  <a:srgbClr val="FF6419"/>
                </a:solidFill>
                <a:latin typeface="Consolas" pitchFamily="49" charset="0"/>
                <a:cs typeface="Consolas" pitchFamily="49" charset="0"/>
              </a:rPr>
              <a:t>yaka_pi4ka@abv.bg</a:t>
            </a:r>
            <a:r>
              <a:rPr lang="en-US" dirty="0" smtClean="0">
                <a:solidFill>
                  <a:srgbClr val="FF6419"/>
                </a:solidFill>
              </a:rPr>
              <a:t>&gt;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Email</a:t>
            </a:r>
            <a:r>
              <a:rPr lang="bg-BG" dirty="0" smtClean="0"/>
              <a:t> </a:t>
            </a:r>
            <a:r>
              <a:rPr lang="en-US" dirty="0" smtClean="0"/>
              <a:t>subject should be meaningful</a:t>
            </a:r>
            <a:r>
              <a:rPr lang="bg-BG" dirty="0" smtClean="0"/>
              <a:t>:</a:t>
            </a:r>
          </a:p>
          <a:p>
            <a:pPr lvl="2">
              <a:lnSpc>
                <a:spcPct val="100000"/>
              </a:lnSpc>
            </a:pPr>
            <a:r>
              <a:rPr lang="en-US" sz="275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Job Application: Junior .NET Developer (Ref #</a:t>
            </a:r>
            <a:r>
              <a:rPr lang="en-US" sz="275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481</a:t>
            </a:r>
            <a:r>
              <a:rPr lang="en-US" sz="275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)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Bad examples</a:t>
            </a:r>
            <a:r>
              <a:rPr lang="bg-BG" dirty="0" smtClean="0"/>
              <a:t>: </a:t>
            </a:r>
            <a:r>
              <a:rPr lang="en-US" dirty="0">
                <a:solidFill>
                  <a:srgbClr val="FF6419"/>
                </a:solidFill>
                <a:cs typeface="Consolas" pitchFamily="49" charset="0"/>
              </a:rPr>
              <a:t>CV</a:t>
            </a:r>
            <a:r>
              <a:rPr lang="bg-BG" dirty="0"/>
              <a:t>, </a:t>
            </a:r>
            <a:r>
              <a:rPr lang="en-US" dirty="0">
                <a:solidFill>
                  <a:srgbClr val="FF6419"/>
                </a:solidFill>
                <a:cs typeface="Consolas" pitchFamily="49" charset="0"/>
              </a:rPr>
              <a:t>Re:</a:t>
            </a:r>
            <a:r>
              <a:rPr lang="bg-BG" dirty="0" smtClean="0"/>
              <a:t>, </a:t>
            </a:r>
            <a:r>
              <a:rPr lang="bg-BG" noProof="1">
                <a:solidFill>
                  <a:srgbClr val="FF6419"/>
                </a:solidFill>
                <a:cs typeface="Consolas" pitchFamily="49" charset="0"/>
              </a:rPr>
              <a:t>rabota</a:t>
            </a:r>
            <a:r>
              <a:rPr lang="bg-BG" dirty="0" smtClean="0"/>
              <a:t>, </a:t>
            </a:r>
            <a:r>
              <a:rPr lang="en-US" dirty="0" smtClean="0">
                <a:solidFill>
                  <a:srgbClr val="FF6419"/>
                </a:solidFill>
                <a:cs typeface="Consolas" pitchFamily="49" charset="0"/>
              </a:rPr>
              <a:t>(no subject)</a:t>
            </a:r>
            <a:endParaRPr lang="en-US" dirty="0">
              <a:solidFill>
                <a:srgbClr val="FF6419"/>
              </a:solidFill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/>
              <a:t>Sending Your Job Application</a:t>
            </a:r>
          </a:p>
        </p:txBody>
      </p:sp>
      <p:pic>
        <p:nvPicPr>
          <p:cNvPr id="20482" name="Picture 2" descr="http://www.careerrocketeer.com/wp-content/uploads/Job-Application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36224" y="2438400"/>
            <a:ext cx="2439788" cy="2819400"/>
          </a:xfrm>
          <a:prstGeom prst="roundRect">
            <a:avLst>
              <a:gd name="adj" fmla="val 1967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25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000" dirty="0"/>
              <a:t>The cover letter and CV should be sent as separate </a:t>
            </a:r>
            <a:r>
              <a:rPr lang="en-US" sz="3000" dirty="0" smtClean="0"/>
              <a:t>files</a:t>
            </a:r>
            <a:br>
              <a:rPr lang="en-US" sz="3000" dirty="0" smtClean="0"/>
            </a:br>
            <a:r>
              <a:rPr lang="en-US" sz="3000" dirty="0" smtClean="0"/>
              <a:t>(</a:t>
            </a:r>
            <a:r>
              <a:rPr lang="en-US" sz="3000" dirty="0"/>
              <a:t>best in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PDF</a:t>
            </a:r>
            <a:r>
              <a:rPr lang="en-US" sz="3000" dirty="0"/>
              <a:t> format)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named meaningfully</a:t>
            </a:r>
            <a:r>
              <a:rPr lang="en-US" sz="3000" dirty="0"/>
              <a:t>: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Ivan-Ivanov-Cover-Letter-Mobiltel.pdf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Ivan-Ivanov-CV.pdf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800" dirty="0"/>
              <a:t>Examples of idiotic file names</a:t>
            </a:r>
            <a:r>
              <a:rPr lang="bg-BG" sz="3000" dirty="0"/>
              <a:t>: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2800" noProof="1">
                <a:solidFill>
                  <a:srgbClr val="FF6419"/>
                </a:solidFill>
              </a:rPr>
              <a:t>New Document (2).docx</a:t>
            </a:r>
            <a:r>
              <a:rPr lang="en-US" sz="2800" dirty="0"/>
              <a:t>,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800" noProof="1">
                <a:solidFill>
                  <a:srgbClr val="FF6419"/>
                </a:solidFill>
              </a:rPr>
              <a:t>ivan.doc</a:t>
            </a:r>
            <a:r>
              <a:rPr lang="en-US" sz="2800" dirty="0"/>
              <a:t>,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800" noProof="1">
                <a:solidFill>
                  <a:srgbClr val="FF6419"/>
                </a:solidFill>
              </a:rPr>
              <a:t>mobiltel.doc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000" dirty="0"/>
              <a:t>Don’t attach a photo, put it inside your CV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2800" dirty="0"/>
              <a:t>Don't send 8 MB photo named </a:t>
            </a:r>
            <a:r>
              <a:rPr lang="en-US" sz="2800" dirty="0">
                <a:solidFill>
                  <a:srgbClr val="FF6419"/>
                </a:solidFill>
                <a:cs typeface="Consolas" pitchFamily="49" charset="0"/>
              </a:rPr>
              <a:t>vankata_pich</a:t>
            </a:r>
            <a:r>
              <a:rPr lang="en-US" sz="2800" dirty="0">
                <a:solidFill>
                  <a:srgbClr val="FF6419"/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dirty="0">
                <a:solidFill>
                  <a:srgbClr val="FF6419"/>
                </a:solidFill>
                <a:cs typeface="Consolas" pitchFamily="49" charset="0"/>
              </a:rPr>
              <a:t>.jpg</a:t>
            </a:r>
            <a:r>
              <a:rPr lang="en-US" sz="2800" dirty="0"/>
              <a:t>!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000" dirty="0"/>
              <a:t>If you need to attach large files (more than </a:t>
            </a:r>
            <a:r>
              <a:rPr lang="en-US" sz="3000" dirty="0">
                <a:latin typeface="Consolas" pitchFamily="49" charset="0"/>
                <a:cs typeface="Consolas" pitchFamily="49" charset="0"/>
              </a:rPr>
              <a:t>2</a:t>
            </a:r>
            <a:r>
              <a:rPr lang="en-US" sz="3000" dirty="0"/>
              <a:t> MB</a:t>
            </a:r>
            <a:r>
              <a:rPr lang="en-US" sz="3000" dirty="0" smtClean="0"/>
              <a:t>)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2800" dirty="0" smtClean="0"/>
              <a:t>Something </a:t>
            </a:r>
            <a:r>
              <a:rPr lang="en-US" sz="2800" dirty="0"/>
              <a:t>is wrong </a:t>
            </a:r>
            <a:r>
              <a:rPr lang="en-US" sz="2800" dirty="0">
                <a:sym typeface="Wingdings" pitchFamily="2" charset="2"/>
              </a:rPr>
              <a:t> find what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Sending Your Job Application (2)</a:t>
            </a:r>
          </a:p>
        </p:txBody>
      </p:sp>
      <p:pic>
        <p:nvPicPr>
          <p:cNvPr id="21506" name="Picture 2" descr="http://www.veryicon.com/icon/png/System/Sleek%20XP%20Basic/Atta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812" y="263277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09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Write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meaningful text </a:t>
            </a:r>
            <a:r>
              <a:rPr lang="en-US" sz="3200" dirty="0"/>
              <a:t>in the email body, e.g.</a:t>
            </a:r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/>
              <a:t>Obligatory put in the application email</a:t>
            </a:r>
            <a:r>
              <a:rPr lang="bg-BG" sz="32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The exact name of 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position</a:t>
            </a:r>
            <a:r>
              <a:rPr lang="en-US" sz="3000" dirty="0"/>
              <a:t> (as in the job offer</a:t>
            </a:r>
            <a:r>
              <a:rPr lang="en-US" sz="3000" dirty="0" smtClean="0"/>
              <a:t>)</a:t>
            </a:r>
            <a:br>
              <a:rPr lang="en-US" sz="3000" dirty="0" smtClean="0"/>
            </a:br>
            <a:r>
              <a:rPr lang="en-US" sz="3000" dirty="0" smtClean="0"/>
              <a:t>and </a:t>
            </a:r>
            <a:r>
              <a:rPr lang="en-US" sz="3000" dirty="0"/>
              <a:t>a reference number (if applicable)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company name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000" dirty="0"/>
              <a:t>(</a:t>
            </a:r>
            <a:r>
              <a:rPr lang="en-US" sz="3000" dirty="0"/>
              <a:t>not</a:t>
            </a:r>
            <a:r>
              <a:rPr lang="bg-BG" sz="3000" dirty="0"/>
              <a:t>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your company</a:t>
            </a:r>
            <a:r>
              <a:rPr lang="en-US" sz="3000" dirty="0"/>
              <a:t>)</a:t>
            </a:r>
            <a:endParaRPr lang="bg-BG" sz="3000" dirty="0"/>
          </a:p>
          <a:p>
            <a:pPr lvl="1">
              <a:lnSpc>
                <a:spcPct val="100000"/>
              </a:lnSpc>
            </a:pPr>
            <a:r>
              <a:rPr lang="en-US" sz="3000" dirty="0"/>
              <a:t>How did you learn about this </a:t>
            </a:r>
            <a:r>
              <a:rPr lang="en-US" sz="3000" dirty="0" smtClean="0"/>
              <a:t>position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Sending Your Job Application (3)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5612" y="1905000"/>
            <a:ext cx="11201400" cy="16764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t" anchorCtr="0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Dear HR Manager,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 </a:t>
            </a: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would </a:t>
            </a: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like </a:t>
            </a: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 </a:t>
            </a: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apply for </a:t>
            </a: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position "Junior </a:t>
            </a: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.NET </a:t>
            </a: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Developer" (Ref </a:t>
            </a: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#</a:t>
            </a: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481</a:t>
            </a: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 in Mobiltel EAD published at Jobs.bg</a:t>
            </a:r>
            <a:r>
              <a:rPr lang="bg-BG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. </a:t>
            </a: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Attached are </a:t>
            </a: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my </a:t>
            </a: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application documents: CV, cover letter, university diploma and English TOEFL certificate.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Please feel free to contact me at any time by phone or e-mail.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012" y="4267200"/>
            <a:ext cx="2033356" cy="223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69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Obligatory put a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meaningful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signature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200" dirty="0"/>
              <a:t>with your name and contacts at the end of the email</a:t>
            </a:r>
            <a:r>
              <a:rPr lang="bg-BG" sz="3200" dirty="0"/>
              <a:t>:</a:t>
            </a:r>
          </a:p>
          <a:p>
            <a:pPr>
              <a:lnSpc>
                <a:spcPct val="100000"/>
              </a:lnSpc>
            </a:pPr>
            <a:endParaRPr lang="bg-BG" sz="3200" dirty="0"/>
          </a:p>
          <a:p>
            <a:pPr>
              <a:lnSpc>
                <a:spcPct val="100000"/>
              </a:lnSpc>
            </a:pPr>
            <a:endParaRPr lang="bg-BG" sz="3200" dirty="0"/>
          </a:p>
          <a:p>
            <a:pPr>
              <a:lnSpc>
                <a:spcPct val="100000"/>
              </a:lnSpc>
            </a:pPr>
            <a:endParaRPr lang="bg-BG" sz="32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Send your entire application in English </a:t>
            </a:r>
            <a:r>
              <a:rPr lang="bg-BG" sz="3200" dirty="0"/>
              <a:t>(</a:t>
            </a:r>
            <a:r>
              <a:rPr lang="en-US" sz="3200" dirty="0"/>
              <a:t>CV, cover letter, endorsements, portfolio, email, signature)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dirty="0"/>
              <a:t>Exception: if the job offer is in Bulgarian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Never mix the languages (BG text + EN signature</a:t>
            </a:r>
            <a:r>
              <a:rPr lang="bg-BG" sz="3000" dirty="0"/>
              <a:t>)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Sending Your Job Application (4)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39812" y="2411104"/>
            <a:ext cx="10083800" cy="16764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t" anchorCtr="0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Kind regards,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Ivan Ivanov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Tel.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0888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34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56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Email: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hlinkClick r:id="rId2"/>
              </a:rPr>
              <a:t>ivan.k.ivanov@gmail.com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27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If your job application is carefully prepared,</a:t>
            </a:r>
            <a:br>
              <a:rPr lang="en-US" dirty="0" smtClean="0"/>
            </a:b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expect to be contacted </a:t>
            </a:r>
            <a:r>
              <a:rPr lang="en-US" dirty="0" smtClean="0"/>
              <a:t>in few days</a:t>
            </a:r>
          </a:p>
          <a:p>
            <a:pPr lvl="1"/>
            <a:r>
              <a:rPr lang="en-US" dirty="0" smtClean="0"/>
              <a:t>Good companies always answer to polite candidates by phone or by email</a:t>
            </a:r>
          </a:p>
          <a:p>
            <a:pPr lvl="2"/>
            <a:r>
              <a:rPr lang="en-US" dirty="0" smtClean="0"/>
              <a:t>Positive or negative, you will get an answer</a:t>
            </a:r>
            <a:endParaRPr lang="bg-BG" dirty="0" smtClean="0"/>
          </a:p>
          <a:p>
            <a:pPr lvl="1"/>
            <a:r>
              <a:rPr lang="en-US" dirty="0" smtClean="0"/>
              <a:t>If you have sent </a:t>
            </a:r>
            <a:r>
              <a:rPr lang="en-US" dirty="0" smtClean="0">
                <a:solidFill>
                  <a:srgbClr val="FF6419"/>
                </a:solidFill>
                <a:cs typeface="Consolas" pitchFamily="49" charset="0"/>
              </a:rPr>
              <a:t>CV</a:t>
            </a:r>
            <a:r>
              <a:rPr lang="bg-BG" dirty="0" smtClean="0">
                <a:solidFill>
                  <a:srgbClr val="FF6419"/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 smtClean="0">
                <a:solidFill>
                  <a:srgbClr val="FF6419"/>
                </a:solidFill>
                <a:cs typeface="Consolas" pitchFamily="49" charset="0"/>
              </a:rPr>
              <a:t>.doc</a:t>
            </a:r>
            <a:r>
              <a:rPr lang="en-US" dirty="0" smtClean="0">
                <a:solidFill>
                  <a:srgbClr val="FF6419"/>
                </a:solidFill>
              </a:rPr>
              <a:t> </a:t>
            </a:r>
            <a:r>
              <a:rPr lang="en-US" dirty="0" smtClean="0"/>
              <a:t>in an empty e-mail without a subject, you will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not get an answer</a:t>
            </a:r>
            <a:r>
              <a:rPr lang="en-US" dirty="0" smtClean="0"/>
              <a:t>!</a:t>
            </a:r>
            <a:endParaRPr lang="bg-BG" dirty="0" smtClean="0"/>
          </a:p>
          <a:p>
            <a:r>
              <a:rPr lang="en-US" dirty="0" smtClean="0"/>
              <a:t>Read your e-mail constantly!</a:t>
            </a:r>
          </a:p>
          <a:p>
            <a:pPr lvl="1"/>
            <a:r>
              <a:rPr lang="en-US" dirty="0" smtClean="0"/>
              <a:t>Bring your phone with fully charged battery and do not reject the incoming calls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 to Get Contacted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88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Prepare for eventual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interview</a:t>
            </a:r>
          </a:p>
          <a:p>
            <a:pPr lvl="1"/>
            <a:r>
              <a:rPr lang="en-US" dirty="0" smtClean="0"/>
              <a:t>Research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company</a:t>
            </a: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2"/>
            <a:r>
              <a:rPr lang="en-US" dirty="0" smtClean="0"/>
              <a:t>The interviewer will obligatory ask you about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the</a:t>
            </a:r>
            <a:b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company </a:t>
            </a:r>
            <a:r>
              <a:rPr lang="en-US" dirty="0" smtClean="0"/>
              <a:t>and "nothing" is catastrophic answer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Research</a:t>
            </a:r>
            <a:r>
              <a:rPr lang="en-US" dirty="0" smtClean="0"/>
              <a:t> carefully each of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requirements</a:t>
            </a: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2"/>
            <a:r>
              <a:rPr lang="en-US" dirty="0" smtClean="0"/>
              <a:t>You will be asked about your experience with the required products / platforms / technologies / etc.</a:t>
            </a:r>
          </a:p>
          <a:p>
            <a:pPr lvl="1"/>
            <a:r>
              <a:rPr lang="en-US" dirty="0" smtClean="0"/>
              <a:t>Be prepared 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standard questions</a:t>
            </a:r>
            <a:r>
              <a:rPr lang="bg-BG" dirty="0" smtClean="0"/>
              <a:t>:</a:t>
            </a:r>
          </a:p>
          <a:p>
            <a:pPr lvl="2"/>
            <a:r>
              <a:rPr lang="en-US" dirty="0" smtClean="0"/>
              <a:t>Previous experience, describe yourself, expected salary, etc.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Prepare for </a:t>
            </a:r>
            <a:r>
              <a:rPr lang="en-US" smtClean="0"/>
              <a:t>an Interview</a:t>
            </a:r>
            <a:endParaRPr lang="en-US" dirty="0"/>
          </a:p>
        </p:txBody>
      </p:sp>
      <p:pic>
        <p:nvPicPr>
          <p:cNvPr id="23554" name="Picture 2" descr="http://fcsl.edu/blogs/careercrossroads/files/2014/02/Interview-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18613" y="1524000"/>
            <a:ext cx="2301472" cy="1930383"/>
          </a:xfrm>
          <a:prstGeom prst="roundRect">
            <a:avLst>
              <a:gd name="adj" fmla="val 263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62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sz="3500" dirty="0" smtClean="0"/>
              <a:t>Half of the effort you put with your job application is to get invited to an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interview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Most candidates do not know how to apply for a job and never get invited to an interview</a:t>
            </a:r>
          </a:p>
          <a:p>
            <a:pPr>
              <a:lnSpc>
                <a:spcPct val="110000"/>
              </a:lnSpc>
            </a:pPr>
            <a:r>
              <a:rPr lang="en-US" sz="3500" dirty="0" smtClean="0"/>
              <a:t>The other efforts are to </a:t>
            </a:r>
            <a:r>
              <a:rPr lang="en-US" sz="35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demonstrate your skills and positive personality at the interview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Prepare for technical questions</a:t>
            </a:r>
            <a:endParaRPr lang="bg-BG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Demonstrate knowledge and skills, positive attitude, thinking</a:t>
            </a:r>
            <a:r>
              <a:rPr lang="en-US" dirty="0"/>
              <a:t>, readiness for teamwork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Avoid having high pretentions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Interview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54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https://softuni.bg/courses/teamwork-and-personal-skills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949800"/>
          </a:xfrm>
        </p:spPr>
        <p:txBody>
          <a:bodyPr>
            <a:normAutofit/>
          </a:bodyPr>
          <a:lstStyle/>
          <a:p>
            <a:r>
              <a:rPr lang="en-US" dirty="0"/>
              <a:t>Finding a Job in the Software Industry</a:t>
            </a:r>
          </a:p>
        </p:txBody>
      </p:sp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2" name="Picture 11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612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3" name="Picture 12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9570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4" name="Picture 13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95852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5" name="Picture 14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5612" y="5475299"/>
            <a:ext cx="2950821" cy="747701"/>
          </a:xfrm>
          <a:prstGeom prst="roundRect">
            <a:avLst>
              <a:gd name="adj" fmla="val 3159"/>
            </a:avLst>
          </a:prstGeom>
        </p:spPr>
      </p:pic>
      <p:pic>
        <p:nvPicPr>
          <p:cNvPr id="16" name="Picture 15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32212" y="5541096"/>
            <a:ext cx="3252400" cy="627432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2603096"/>
            <a:ext cx="3639755" cy="759181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470630" y="3841506"/>
            <a:ext cx="1244737" cy="1144152"/>
          </a:xfrm>
          <a:prstGeom prst="roundRect">
            <a:avLst>
              <a:gd name="adj" fmla="val 2684"/>
            </a:avLst>
          </a:prstGeom>
        </p:spPr>
      </p:pic>
    </p:spTree>
    <p:extLst>
      <p:ext uri="{BB962C8B-B14F-4D97-AF65-F5344CB8AC3E}">
        <p14:creationId xmlns:p14="http://schemas.microsoft.com/office/powerpoint/2010/main" val="394930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job search process follows </a:t>
            </a:r>
            <a:r>
              <a:rPr lang="en-US" smtClean="0"/>
              <a:t>these typical steps</a:t>
            </a:r>
            <a:r>
              <a:rPr lang="en-US" dirty="0" smtClean="0"/>
              <a:t>:</a:t>
            </a:r>
            <a:endParaRPr lang="bg-BG" dirty="0" smtClean="0"/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Define your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goals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/>
              <a:t>– </a:t>
            </a:r>
            <a:r>
              <a:rPr lang="en-US" dirty="0" smtClean="0"/>
              <a:t>what kind of job you want</a:t>
            </a:r>
            <a:r>
              <a:rPr lang="bg-BG" dirty="0" smtClean="0"/>
              <a:t>?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Prepare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for starting a job </a:t>
            </a:r>
            <a:r>
              <a:rPr lang="bg-BG" dirty="0" smtClean="0"/>
              <a:t>– </a:t>
            </a:r>
            <a:r>
              <a:rPr lang="en-US" dirty="0" smtClean="0"/>
              <a:t>increase your skills</a:t>
            </a:r>
            <a:endParaRPr lang="bg-BG" dirty="0" smtClean="0"/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Research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job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market</a:t>
            </a:r>
          </a:p>
          <a:p>
            <a:pPr lvl="2"/>
            <a:r>
              <a:rPr lang="en-US" dirty="0" smtClean="0"/>
              <a:t>Research the employers</a:t>
            </a:r>
            <a:r>
              <a:rPr lang="bg-BG" dirty="0" smtClean="0"/>
              <a:t> </a:t>
            </a:r>
            <a:r>
              <a:rPr lang="en-US" dirty="0" smtClean="0"/>
              <a:t>and offered</a:t>
            </a:r>
            <a:r>
              <a:rPr lang="bg-BG" dirty="0" smtClean="0"/>
              <a:t> </a:t>
            </a:r>
            <a:r>
              <a:rPr lang="en-US" dirty="0" smtClean="0"/>
              <a:t>positions</a:t>
            </a:r>
            <a:endParaRPr lang="bg-BG" dirty="0" smtClean="0"/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Apply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for a job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2"/>
            <a:r>
              <a:rPr lang="en-US" dirty="0" smtClean="0"/>
              <a:t>Prepare and send your CV and cover letter</a:t>
            </a:r>
            <a:endParaRPr lang="bg-BG" dirty="0" smtClean="0"/>
          </a:p>
          <a:p>
            <a:pPr lvl="2"/>
            <a:r>
              <a:rPr lang="en-US" dirty="0" smtClean="0"/>
              <a:t>Prepare for the interview</a:t>
            </a:r>
          </a:p>
          <a:p>
            <a:pPr lvl="2"/>
            <a:r>
              <a:rPr lang="en-US" dirty="0" smtClean="0"/>
              <a:t>Go to the interview and pass it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 smtClean="0"/>
              <a:t>Typical Steps </a:t>
            </a:r>
            <a:r>
              <a:rPr lang="en-US" sz="3900" dirty="0"/>
              <a:t>in the Job Search Process</a:t>
            </a:r>
          </a:p>
        </p:txBody>
      </p:sp>
      <p:pic>
        <p:nvPicPr>
          <p:cNvPr id="1026" name="Picture 2" descr="http://kezanari.com/wp-content/uploads/2012/02/SEO-Step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612" y="4907702"/>
            <a:ext cx="1889198" cy="141689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410" y="1981200"/>
            <a:ext cx="1879602" cy="2422086"/>
          </a:xfrm>
          <a:prstGeom prst="rect">
            <a:avLst/>
          </a:prstGeom>
          <a:noFill/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71570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592" y="3810000"/>
            <a:ext cx="4896464" cy="1713158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12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4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kind of job </a:t>
            </a:r>
            <a:r>
              <a:rPr lang="en-US" dirty="0" smtClean="0"/>
              <a:t>you want</a:t>
            </a:r>
            <a:r>
              <a:rPr lang="bg-BG" dirty="0" smtClean="0"/>
              <a:t>?</a:t>
            </a:r>
          </a:p>
          <a:p>
            <a:pPr lvl="1"/>
            <a:r>
              <a:rPr lang="en-US" dirty="0" smtClean="0"/>
              <a:t>What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position</a:t>
            </a:r>
            <a:r>
              <a:rPr lang="bg-BG" dirty="0" smtClean="0"/>
              <a:t>?</a:t>
            </a:r>
          </a:p>
          <a:p>
            <a:pPr lvl="1"/>
            <a:r>
              <a:rPr lang="en-US" dirty="0" smtClean="0"/>
              <a:t>In Bulgaria or abroad</a:t>
            </a:r>
            <a:r>
              <a:rPr lang="bg-BG" dirty="0" smtClean="0"/>
              <a:t>?</a:t>
            </a:r>
            <a:endParaRPr lang="bg-BG" dirty="0"/>
          </a:p>
          <a:p>
            <a:pPr lvl="1"/>
            <a:r>
              <a:rPr lang="en-US" dirty="0" smtClean="0"/>
              <a:t>What are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requirements </a:t>
            </a:r>
            <a:r>
              <a:rPr lang="en-US" dirty="0" smtClean="0"/>
              <a:t>for this position</a:t>
            </a:r>
            <a:r>
              <a:rPr lang="bg-BG" dirty="0" smtClean="0"/>
              <a:t>?</a:t>
            </a:r>
          </a:p>
          <a:p>
            <a:pPr lvl="1"/>
            <a:r>
              <a:rPr lang="en-US" dirty="0" smtClean="0"/>
              <a:t>Who are the potential employers</a:t>
            </a:r>
            <a:r>
              <a:rPr lang="bg-BG" dirty="0" smtClean="0"/>
              <a:t>?</a:t>
            </a:r>
          </a:p>
          <a:p>
            <a:r>
              <a:rPr lang="en-US" dirty="0" smtClean="0"/>
              <a:t>For software engineers / IT specialists</a:t>
            </a:r>
            <a:r>
              <a:rPr lang="bg-BG" dirty="0" smtClean="0"/>
              <a:t>:</a:t>
            </a:r>
          </a:p>
          <a:p>
            <a:pPr lvl="1"/>
            <a:r>
              <a:rPr lang="en-US" dirty="0" smtClean="0"/>
              <a:t>What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technologies </a:t>
            </a:r>
            <a:r>
              <a:rPr lang="en-US" dirty="0" smtClean="0"/>
              <a:t>I want to use at work (e.g. PHP / Java / .NET / front-end / QA / mobile / …)?</a:t>
            </a:r>
          </a:p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Are </a:t>
            </a:r>
            <a:r>
              <a:rPr lang="en-US" dirty="0"/>
              <a:t>my goals </a:t>
            </a:r>
            <a:r>
              <a:rPr lang="en-US" dirty="0" smtClean="0"/>
              <a:t>achievable / realistic</a:t>
            </a:r>
            <a:r>
              <a:rPr lang="bg-BG" dirty="0" smtClean="0"/>
              <a:t>?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</a:t>
            </a:r>
            <a:r>
              <a:rPr lang="en-US" dirty="0" smtClean="0"/>
              <a:t>Your Goals 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067126" y="1447800"/>
            <a:ext cx="2425662" cy="2133600"/>
            <a:chOff x="6793868" y="816114"/>
            <a:chExt cx="1947230" cy="1895239"/>
          </a:xfrm>
        </p:grpSpPr>
        <p:pic>
          <p:nvPicPr>
            <p:cNvPr id="3074" name="Picture 2" descr="http://www.whoispaulwilson.com/wp-content/uploads/2010/10/goal-target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3868" y="1143000"/>
              <a:ext cx="1816732" cy="1568353"/>
            </a:xfrm>
            <a:prstGeom prst="roundRect">
              <a:avLst>
                <a:gd name="adj" fmla="val 9091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7848600" y="816114"/>
              <a:ext cx="892498" cy="707886"/>
            </a:xfrm>
            <a:prstGeom prst="rect">
              <a:avLst/>
            </a:prstGeom>
            <a:noFill/>
            <a:scene3d>
              <a:camera prst="orthographicFront">
                <a:rot lat="19915873" lon="2177063" rev="19683200"/>
              </a:camera>
              <a:lightRig rig="threePt" dir="t"/>
            </a:scene3d>
          </p:spPr>
          <p:txBody>
            <a:bodyPr wrap="none" rtlCol="0">
              <a:spAutoFit/>
              <a:scene3d>
                <a:camera prst="perspectiveContrastingLeftFacing"/>
                <a:lightRig rig="threePt" dir="t"/>
              </a:scene3d>
            </a:bodyPr>
            <a:lstStyle/>
            <a:p>
              <a:r>
                <a:rPr lang="en-US" sz="4000" b="1" spc="50" dirty="0">
                  <a:ln w="12700" cmpd="sng">
                    <a:solidFill>
                      <a:schemeClr val="accent6">
                        <a:satMod val="120000"/>
                        <a:shade val="80000"/>
                      </a:schemeClr>
                    </a:solidFill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JOB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766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ts val="3700"/>
              </a:lnSpc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Starting your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first job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is very hard</a:t>
            </a:r>
          </a:p>
          <a:p>
            <a:pPr lvl="1">
              <a:lnSpc>
                <a:spcPts val="3700"/>
              </a:lnSpc>
            </a:pPr>
            <a:r>
              <a:rPr lang="en-US" dirty="0" smtClean="0"/>
              <a:t>Start with lower goals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lower expectations</a:t>
            </a:r>
          </a:p>
          <a:p>
            <a:pPr lvl="1">
              <a:lnSpc>
                <a:spcPts val="3700"/>
              </a:lnSpc>
            </a:pPr>
            <a:r>
              <a:rPr lang="en-US" dirty="0" smtClean="0"/>
              <a:t>Companies need experienced people</a:t>
            </a:r>
          </a:p>
          <a:p>
            <a:pPr lvl="1">
              <a:lnSpc>
                <a:spcPts val="3700"/>
              </a:lnSpc>
            </a:pPr>
            <a:r>
              <a:rPr lang="en-US" dirty="0" smtClean="0"/>
              <a:t>When you get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experience, y</a:t>
            </a:r>
            <a:r>
              <a:rPr lang="en-US" dirty="0" smtClean="0"/>
              <a:t>ou could</a:t>
            </a:r>
            <a:br>
              <a:rPr lang="en-US" dirty="0" smtClean="0"/>
            </a:br>
            <a:r>
              <a:rPr lang="en-US" dirty="0" smtClean="0"/>
              <a:t>move to a better job / position / company</a:t>
            </a:r>
          </a:p>
          <a:p>
            <a:pPr lvl="1">
              <a:lnSpc>
                <a:spcPts val="3700"/>
              </a:lnSpc>
            </a:pPr>
            <a:r>
              <a:rPr lang="en-US" dirty="0" smtClean="0"/>
              <a:t>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unpretentious</a:t>
            </a:r>
            <a:r>
              <a:rPr lang="en-US" dirty="0" smtClean="0"/>
              <a:t>!</a:t>
            </a:r>
            <a:endParaRPr lang="bg-BG" dirty="0" smtClean="0"/>
          </a:p>
          <a:p>
            <a:pPr lvl="2">
              <a:lnSpc>
                <a:spcPts val="3700"/>
              </a:lnSpc>
            </a:pPr>
            <a:r>
              <a:rPr lang="en-US" sz="3200" dirty="0" smtClean="0"/>
              <a:t>You don’t need a big salary at your first working day!</a:t>
            </a:r>
          </a:p>
          <a:p>
            <a:pPr lvl="2">
              <a:lnSpc>
                <a:spcPts val="3700"/>
              </a:lnSpc>
            </a:pPr>
            <a:r>
              <a:rPr lang="en-US" sz="3200" dirty="0" smtClean="0"/>
              <a:t>Just start working somewhere</a:t>
            </a:r>
          </a:p>
          <a:p>
            <a:pPr lvl="3">
              <a:lnSpc>
                <a:spcPts val="3700"/>
              </a:lnSpc>
            </a:pPr>
            <a:r>
              <a:rPr lang="en-US" dirty="0" smtClean="0"/>
              <a:t>Later you could move to a better position or company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First Job is Hardest to Get!</a:t>
            </a:r>
            <a:endParaRPr lang="en-US" dirty="0"/>
          </a:p>
        </p:txBody>
      </p:sp>
      <p:pic>
        <p:nvPicPr>
          <p:cNvPr id="2050" name="Picture 2" descr="http://canadiandimension.com/images/slir/w500-h400/images/articles/expectati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213" y="1723800"/>
            <a:ext cx="2467200" cy="24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65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32012" y="1600200"/>
            <a:ext cx="7924800" cy="820600"/>
          </a:xfrm>
        </p:spPr>
        <p:txBody>
          <a:bodyPr/>
          <a:lstStyle/>
          <a:p>
            <a:r>
              <a:rPr lang="en-US" dirty="0" smtClean="0"/>
              <a:t>Job Preparation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132012" y="2514600"/>
            <a:ext cx="7924800" cy="1365365"/>
          </a:xfrm>
        </p:spPr>
        <p:txBody>
          <a:bodyPr/>
          <a:lstStyle/>
          <a:p>
            <a:r>
              <a:rPr lang="en-US" dirty="0" smtClean="0"/>
              <a:t>Gather Enough Skills to Match</a:t>
            </a:r>
            <a:br>
              <a:rPr lang="en-US" dirty="0" smtClean="0"/>
            </a:br>
            <a:r>
              <a:rPr lang="en-US" dirty="0" smtClean="0"/>
              <a:t>the Job Market Requirements!</a:t>
            </a:r>
            <a:endParaRPr lang="en-US" dirty="0"/>
          </a:p>
        </p:txBody>
      </p:sp>
      <p:pic>
        <p:nvPicPr>
          <p:cNvPr id="1026" name="Picture 2" descr="http://www.kensingtonacademy.com/assets/EXAM-PREPARATION-900x3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812" y="4216400"/>
            <a:ext cx="5791200" cy="1930400"/>
          </a:xfrm>
          <a:prstGeom prst="roundRect">
            <a:avLst>
              <a:gd name="adj" fmla="val 606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95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5000"/>
              </a:lnSpc>
            </a:pPr>
            <a:r>
              <a:rPr lang="en-US" dirty="0" smtClean="0"/>
              <a:t>Once you know what position you want,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prepare yourself </a:t>
            </a:r>
            <a:r>
              <a:rPr lang="en-US" dirty="0" smtClean="0"/>
              <a:t>for it</a:t>
            </a:r>
          </a:p>
          <a:p>
            <a:pPr lvl="1">
              <a:lnSpc>
                <a:spcPct val="105000"/>
              </a:lnSpc>
            </a:pPr>
            <a:r>
              <a:rPr lang="en-US" dirty="0" smtClean="0"/>
              <a:t>Do you have the required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skills</a:t>
            </a:r>
            <a:r>
              <a:rPr lang="en-US" dirty="0" smtClean="0"/>
              <a:t>?</a:t>
            </a:r>
            <a:endParaRPr lang="bg-BG" dirty="0" smtClean="0"/>
          </a:p>
          <a:p>
            <a:pPr lvl="2">
              <a:lnSpc>
                <a:spcPct val="105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Your university education is not enough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!</a:t>
            </a:r>
          </a:p>
          <a:p>
            <a:pPr lvl="1">
              <a:lnSpc>
                <a:spcPct val="105000"/>
              </a:lnSpc>
            </a:pPr>
            <a:r>
              <a:rPr lang="en-US" dirty="0" smtClean="0"/>
              <a:t>How do you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increase your skills</a:t>
            </a:r>
            <a:r>
              <a:rPr lang="bg-BG" dirty="0" smtClean="0"/>
              <a:t>?</a:t>
            </a:r>
          </a:p>
          <a:p>
            <a:pPr lvl="2">
              <a:lnSpc>
                <a:spcPct val="105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Self-study</a:t>
            </a:r>
            <a:r>
              <a:rPr lang="bg-BG" dirty="0" smtClean="0"/>
              <a:t> (</a:t>
            </a:r>
            <a:r>
              <a:rPr lang="en-US" dirty="0" smtClean="0"/>
              <a:t>books</a:t>
            </a:r>
            <a:r>
              <a:rPr lang="bg-BG" dirty="0" smtClean="0"/>
              <a:t>, </a:t>
            </a:r>
            <a:r>
              <a:rPr lang="en-US" dirty="0" smtClean="0"/>
              <a:t>tutorials</a:t>
            </a:r>
            <a:r>
              <a:rPr lang="bg-BG" dirty="0" smtClean="0"/>
              <a:t>, </a:t>
            </a:r>
            <a:r>
              <a:rPr lang="en-US" dirty="0" smtClean="0"/>
              <a:t>video-tutorials, …</a:t>
            </a:r>
            <a:r>
              <a:rPr lang="bg-BG" dirty="0" smtClean="0"/>
              <a:t>)</a:t>
            </a:r>
          </a:p>
          <a:p>
            <a:pPr lvl="2">
              <a:lnSpc>
                <a:spcPct val="105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Training courses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bg-BG" dirty="0" smtClean="0"/>
              <a:t>(</a:t>
            </a:r>
            <a:r>
              <a:rPr lang="en-US" dirty="0" smtClean="0"/>
              <a:t>e.g. </a:t>
            </a:r>
            <a:r>
              <a:rPr lang="en-US" dirty="0" smtClean="0">
                <a:hlinkClick r:id="rId2"/>
              </a:rPr>
              <a:t>SoftUni</a:t>
            </a:r>
            <a:r>
              <a:rPr lang="en-US" dirty="0" smtClean="0"/>
              <a:t>, </a:t>
            </a:r>
            <a:r>
              <a:rPr lang="en-US" dirty="0" smtClean="0">
                <a:hlinkClick r:id="rId3"/>
              </a:rPr>
              <a:t>Coursera</a:t>
            </a:r>
            <a:r>
              <a:rPr lang="en-US" dirty="0" smtClean="0"/>
              <a:t>, etc.)</a:t>
            </a:r>
            <a:endParaRPr lang="bg-BG" dirty="0" smtClean="0"/>
          </a:p>
          <a:p>
            <a:pPr lvl="2">
              <a:lnSpc>
                <a:spcPct val="105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projects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bg-BG" dirty="0" smtClean="0"/>
              <a:t>– </a:t>
            </a:r>
            <a:r>
              <a:rPr lang="en-US" dirty="0" smtClean="0"/>
              <a:t>very, very important!</a:t>
            </a:r>
            <a:endParaRPr lang="bg-BG" dirty="0" smtClean="0"/>
          </a:p>
          <a:p>
            <a:pPr lvl="1">
              <a:lnSpc>
                <a:spcPct val="105000"/>
              </a:lnSpc>
            </a:pPr>
            <a:r>
              <a:rPr lang="en-US" dirty="0" smtClean="0"/>
              <a:t>What non-technical skills you need</a:t>
            </a:r>
            <a:r>
              <a:rPr lang="bg-BG" dirty="0" smtClean="0"/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for </a:t>
            </a:r>
            <a:r>
              <a:rPr lang="en-US" dirty="0" smtClean="0"/>
              <a:t>Starting </a:t>
            </a:r>
            <a:r>
              <a:rPr lang="en-US" dirty="0"/>
              <a:t>a </a:t>
            </a:r>
            <a:r>
              <a:rPr lang="en-US" dirty="0" smtClean="0"/>
              <a:t>Job </a:t>
            </a:r>
            <a:endParaRPr lang="en-US" dirty="0"/>
          </a:p>
        </p:txBody>
      </p:sp>
      <p:pic>
        <p:nvPicPr>
          <p:cNvPr id="2050" name="Picture 2" descr="http://www.cimaglobal.com/Global/Images/ImportedImages/Effective_stud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279" y="3733800"/>
            <a:ext cx="2320054" cy="2457684"/>
          </a:xfrm>
          <a:prstGeom prst="roundRect">
            <a:avLst>
              <a:gd name="adj" fmla="val 2495"/>
            </a:avLst>
          </a:prstGeom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539" y="1981200"/>
            <a:ext cx="1659534" cy="1343024"/>
          </a:xfrm>
          <a:prstGeom prst="roundRect">
            <a:avLst>
              <a:gd name="adj" fmla="val 3457"/>
            </a:avLst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911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Your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preparation</a:t>
            </a:r>
            <a:r>
              <a:rPr lang="en-US" sz="3200" dirty="0"/>
              <a:t> for finding a job</a:t>
            </a:r>
            <a:endParaRPr lang="bg-BG" sz="3200" dirty="0" smtClean="0"/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The everyday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development of your IT skills </a:t>
            </a:r>
            <a:r>
              <a:rPr lang="en-US" sz="3000" dirty="0" smtClean="0"/>
              <a:t>during your life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At school</a:t>
            </a:r>
            <a:r>
              <a:rPr lang="bg-BG" sz="3000" dirty="0" smtClean="0"/>
              <a:t> –</a:t>
            </a:r>
            <a:r>
              <a:rPr lang="en-US" sz="3000" dirty="0" smtClean="0"/>
              <a:t> trainings, courses, practical projects</a:t>
            </a:r>
            <a:endParaRPr lang="bg-BG" sz="3000" dirty="0" smtClean="0"/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At </a:t>
            </a:r>
            <a:r>
              <a:rPr lang="en-US" sz="3000" dirty="0"/>
              <a:t>the university </a:t>
            </a:r>
            <a:r>
              <a:rPr lang="bg-BG" sz="3000" dirty="0"/>
              <a:t>– </a:t>
            </a:r>
            <a:r>
              <a:rPr lang="en-US" sz="3000" dirty="0"/>
              <a:t>courses, </a:t>
            </a:r>
            <a:r>
              <a:rPr lang="en-US" sz="3000" dirty="0" smtClean="0"/>
              <a:t>homework, projects</a:t>
            </a:r>
            <a:r>
              <a:rPr lang="en-US" sz="3000" smtClean="0"/>
              <a:t>, </a:t>
            </a:r>
            <a:r>
              <a:rPr lang="en-US" sz="3000" smtClean="0"/>
              <a:t>teamwork</a:t>
            </a:r>
            <a:endParaRPr lang="bg-BG" sz="3000" dirty="0"/>
          </a:p>
          <a:p>
            <a:pPr lvl="1">
              <a:lnSpc>
                <a:spcPct val="100000"/>
              </a:lnSpc>
            </a:pPr>
            <a:r>
              <a:rPr lang="en-US" sz="3000" dirty="0"/>
              <a:t>Alternative education:</a:t>
            </a:r>
            <a:r>
              <a:rPr lang="bg-BG" sz="3000" dirty="0"/>
              <a:t> </a:t>
            </a:r>
            <a:r>
              <a:rPr lang="en-US" sz="3000" dirty="0"/>
              <a:t>courses, training centers, </a:t>
            </a:r>
            <a:r>
              <a:rPr lang="en-US" sz="3000" dirty="0" smtClean="0"/>
              <a:t>online resources, …</a:t>
            </a:r>
            <a:endParaRPr lang="bg-BG" sz="3000" dirty="0"/>
          </a:p>
          <a:p>
            <a:pPr lvl="2">
              <a:lnSpc>
                <a:spcPct val="100000"/>
              </a:lnSpc>
            </a:pPr>
            <a:r>
              <a:rPr lang="en-US" sz="2800" dirty="0" smtClean="0">
                <a:hlinkClick r:id="rId2"/>
              </a:rPr>
              <a:t>Software University</a:t>
            </a:r>
            <a:r>
              <a:rPr lang="en-US" sz="2800" dirty="0" smtClean="0"/>
              <a:t>, </a:t>
            </a:r>
            <a:r>
              <a:rPr lang="en-US" sz="2800" dirty="0"/>
              <a:t>programming schools</a:t>
            </a:r>
            <a:r>
              <a:rPr lang="bg-BG" sz="2800" dirty="0"/>
              <a:t>, </a:t>
            </a:r>
            <a:r>
              <a:rPr lang="en-US" sz="2800" dirty="0"/>
              <a:t>training companies</a:t>
            </a:r>
            <a:endParaRPr lang="bg-BG" sz="2800" dirty="0"/>
          </a:p>
          <a:p>
            <a:pPr lvl="1">
              <a:lnSpc>
                <a:spcPct val="100000"/>
              </a:lnSpc>
            </a:pPr>
            <a:r>
              <a:rPr lang="en-US" sz="3000" dirty="0"/>
              <a:t>Self-education – study at home by books / videos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Internships / real-world experience / trial jobs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Practical projects –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learn by doing and practicing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for Starting a </a:t>
            </a:r>
            <a:r>
              <a:rPr lang="en-US" dirty="0" smtClean="0"/>
              <a:t>Job (2)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212" y="4981576"/>
            <a:ext cx="1659534" cy="1343024"/>
          </a:xfrm>
          <a:prstGeom prst="roundRect">
            <a:avLst>
              <a:gd name="adj" fmla="val 3457"/>
            </a:avLst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7644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2130</Words>
  <Application>Microsoft Office PowerPoint</Application>
  <PresentationFormat>Custom</PresentationFormat>
  <Paragraphs>372</Paragraphs>
  <Slides>41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3" baseType="lpstr">
      <vt:lpstr>SoftUni 16x9</vt:lpstr>
      <vt:lpstr>1_SoftUni 16x9</vt:lpstr>
      <vt:lpstr>Finding a Job in the Software Industry</vt:lpstr>
      <vt:lpstr>Table of Contents</vt:lpstr>
      <vt:lpstr>The Job Search &amp; Application Process</vt:lpstr>
      <vt:lpstr>Typical Steps in the Job Search Process</vt:lpstr>
      <vt:lpstr>Define Your Goals </vt:lpstr>
      <vt:lpstr>The First Job is Hardest to Get!</vt:lpstr>
      <vt:lpstr>Job Preparation</vt:lpstr>
      <vt:lpstr>Prepare for Starting a Job </vt:lpstr>
      <vt:lpstr>Prepare for Starting a Job (2)</vt:lpstr>
      <vt:lpstr>Prepare for Starting a Job (3)</vt:lpstr>
      <vt:lpstr>Prepare for Starting a Job (4)</vt:lpstr>
      <vt:lpstr>Where and How to Search for a Job?</vt:lpstr>
      <vt:lpstr>Research the Job Market</vt:lpstr>
      <vt:lpstr>Good Employers</vt:lpstr>
      <vt:lpstr>Bad Employers</vt:lpstr>
      <vt:lpstr>Employers Rankings</vt:lpstr>
      <vt:lpstr>Job Search Channels</vt:lpstr>
      <vt:lpstr>Public Job Sites</vt:lpstr>
      <vt:lpstr>You Friends Network</vt:lpstr>
      <vt:lpstr>University Career Centers</vt:lpstr>
      <vt:lpstr>Career Events (Job Fairs)</vt:lpstr>
      <vt:lpstr>Recruitment Agencies</vt:lpstr>
      <vt:lpstr>Recruitment Agencies in Bulgaria</vt:lpstr>
      <vt:lpstr>Directly Contact the Employers</vt:lpstr>
      <vt:lpstr>The Job Application Process</vt:lpstr>
      <vt:lpstr>Job Application Steps</vt:lpstr>
      <vt:lpstr>Read the Requirements</vt:lpstr>
      <vt:lpstr>What Language to Use?</vt:lpstr>
      <vt:lpstr>Research the Employer</vt:lpstr>
      <vt:lpstr>Research the Job Position</vt:lpstr>
      <vt:lpstr>Prepare CV and Cover Letter</vt:lpstr>
      <vt:lpstr>Sending Your Job Application</vt:lpstr>
      <vt:lpstr>Sending Your Job Application (2)</vt:lpstr>
      <vt:lpstr>Sending Your Job Application (3)</vt:lpstr>
      <vt:lpstr>Sending Your Job Application (4)</vt:lpstr>
      <vt:lpstr>Expect to Get Contacted</vt:lpstr>
      <vt:lpstr>Prepare for an Interview</vt:lpstr>
      <vt:lpstr>The Interview</vt:lpstr>
      <vt:lpstr>Finding a Job in the Software Industry</vt:lpstr>
      <vt:lpstr>License</vt:lpstr>
      <vt:lpstr>Free Trainings @ Software University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Finding a Job in the Software Industry</dc:title>
  <dc:subject>C# Basics Course</dc:subject>
  <dc:creator/>
  <cp:keywords>CV, cover letter, job, job application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2015-09-18T11:34:19Z</dcterms:modified>
  <cp:category>personal skills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